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8" r:id="rId2"/>
    <p:sldId id="417" r:id="rId3"/>
    <p:sldId id="416" r:id="rId4"/>
    <p:sldId id="399" r:id="rId5"/>
    <p:sldId id="410" r:id="rId6"/>
    <p:sldId id="418" r:id="rId7"/>
    <p:sldId id="305" r:id="rId8"/>
    <p:sldId id="401" r:id="rId9"/>
    <p:sldId id="402" r:id="rId10"/>
    <p:sldId id="404" r:id="rId11"/>
    <p:sldId id="386" r:id="rId12"/>
    <p:sldId id="403" r:id="rId13"/>
    <p:sldId id="405" r:id="rId14"/>
    <p:sldId id="406" r:id="rId15"/>
    <p:sldId id="349" r:id="rId16"/>
    <p:sldId id="350" r:id="rId17"/>
    <p:sldId id="392" r:id="rId18"/>
    <p:sldId id="308" r:id="rId19"/>
    <p:sldId id="267" r:id="rId20"/>
  </p:sldIdLst>
  <p:sldSz cx="9144000" cy="6858000" type="screen4x3"/>
  <p:notesSz cx="6858000" cy="9144000"/>
  <p:embeddedFontLst>
    <p:embeddedFont>
      <p:font typeface="Twinkl SemiBold" charset="0"/>
      <p:bold r:id="rId23"/>
    </p:embeddedFont>
    <p:embeddedFont>
      <p:font typeface="Tuffy-TTF" panose="020B0603060100000000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Twinkl" panose="020B0604020202020204" charset="0"/>
      <p:regular r:id="rId30"/>
      <p:bold r:id="rId31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454"/>
    <a:srgbClr val="ED145A"/>
    <a:srgbClr val="FAB000"/>
    <a:srgbClr val="FB0551"/>
    <a:srgbClr val="7CC3E1"/>
    <a:srgbClr val="FFE76B"/>
    <a:srgbClr val="929292"/>
    <a:srgbClr val="FBB78F"/>
    <a:srgbClr val="009386"/>
    <a:srgbClr val="9DD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92" autoAdjust="0"/>
    <p:restoredTop sz="96357" autoAdjust="0"/>
  </p:normalViewPr>
  <p:slideViewPr>
    <p:cSldViewPr snapToGrid="0">
      <p:cViewPr varScale="1">
        <p:scale>
          <a:sx n="71" d="100"/>
          <a:sy n="71" d="100"/>
        </p:scale>
        <p:origin x="204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52C670-4608-45EF-B8ED-7E457A832A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1E42A7-86B5-43E2-9CA9-EB5A294682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0462684-879C-488F-9FD8-44B2007B54B9}" type="datetimeFigureOut">
              <a:rPr lang="en-GB"/>
              <a:pPr>
                <a:defRPr/>
              </a:pPr>
              <a:t>18/03/2020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76546-AC25-484A-B964-C6C0FBFD13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55C942-477C-4E6A-9DE3-C4B1EC8D51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4817D0B8-2547-4E38-BFED-5895AF41EA6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56AD0E-84F6-4054-A5F8-A22C81C3C5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02453-80DF-4D10-837A-4D31087F84B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F1E7A800-4062-4DA0-AA68-74C16C7142F9}" type="datetimeFigureOut">
              <a:rPr lang="en-GB"/>
              <a:pPr>
                <a:defRPr/>
              </a:pPr>
              <a:t>18/03/2020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BF264E3-8450-4DF4-89F8-EE62D34776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7B0147E-8725-48D1-AD68-37F8A24CA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1EC83-CEDC-4D02-8B53-A8E47D70D9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44B2C-6524-48F4-B72E-FC21AB18DF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A4107B8B-07C9-4977-8102-5D0F3E35DD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6A9724D-8606-4C28-A5FF-667D3F518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69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2BF93FF5-B2CF-4828-9922-4F2245D1C471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08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25F28702-CCFA-4275-8C9D-59EC531886A4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980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8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CC96750-0796-420A-87A4-A01198B46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76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95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0C5FDCF-67C9-4DD1-BDDE-E993132C3D8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E6965EF-795D-44B8-9D2C-2427FC70BD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9.png"/><Relationship Id="rId3" Type="http://schemas.microsoft.com/office/2007/relationships/media" Target="../media/media2.wav"/><Relationship Id="rId21" Type="http://schemas.openxmlformats.org/officeDocument/2006/relationships/slideLayout" Target="../slideLayouts/slideLayout2.xml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image" Target="../media/image8.png"/><Relationship Id="rId33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7.png"/><Relationship Id="rId32" Type="http://schemas.openxmlformats.org/officeDocument/2006/relationships/image" Target="../media/image15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6.png"/><Relationship Id="rId28" Type="http://schemas.openxmlformats.org/officeDocument/2006/relationships/image" Target="../media/image11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openxmlformats.org/officeDocument/2006/relationships/image" Target="../media/image14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5.png"/><Relationship Id="rId27" Type="http://schemas.openxmlformats.org/officeDocument/2006/relationships/image" Target="../media/image10.png"/><Relationship Id="rId30" Type="http://schemas.openxmlformats.org/officeDocument/2006/relationships/image" Target="../media/image13.png"/><Relationship Id="rId8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3F38D1FD-25E0-4D81-A33A-D60488659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/>
            <a:r>
              <a:rPr lang="en-GB" b="0" dirty="0"/>
              <a:t>Victorian Toys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79D61F-6A7D-4FCB-83D6-88170F960395}"/>
              </a:ext>
            </a:extLst>
          </p:cNvPr>
          <p:cNvSpPr/>
          <p:nvPr/>
        </p:nvSpPr>
        <p:spPr>
          <a:xfrm>
            <a:off x="809625" y="1473200"/>
            <a:ext cx="7515225" cy="993774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  <a:ea typeface="Tahoma" panose="020B0604030504040204" pitchFamily="34" charset="0"/>
                <a:cs typeface="Tahoma" panose="020B0604030504040204" pitchFamily="34" charset="0"/>
              </a:rPr>
              <a:t>Grandma tells Kit and Sam about what children used to play with. Click on a toy to reveal an </a:t>
            </a:r>
            <a:r>
              <a:rPr lang="en-GB" b="1" dirty="0" err="1">
                <a:solidFill>
                  <a:schemeClr val="tx1"/>
                </a:solidFill>
                <a:latin typeface="Twinkl" pitchFamily="2" charset="0"/>
                <a:ea typeface="Tahoma" panose="020B0604030504040204" pitchFamily="34" charset="0"/>
                <a:cs typeface="Tahoma" panose="020B0604030504040204" pitchFamily="34" charset="0"/>
              </a:rPr>
              <a:t>ew</a:t>
            </a:r>
            <a:r>
              <a:rPr lang="en-GB" b="1" dirty="0">
                <a:solidFill>
                  <a:schemeClr val="tx1"/>
                </a:solidFill>
                <a:latin typeface="Twinkl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  <a:ea typeface="Tahoma" panose="020B0604030504040204" pitchFamily="34" charset="0"/>
                <a:cs typeface="Tahoma" panose="020B0604030504040204" pitchFamily="34" charset="0"/>
              </a:rPr>
              <a:t>word. Can your read what it says?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B8C331-DCB8-456E-A58A-409733AF05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79" y="2329967"/>
            <a:ext cx="3294569" cy="637452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9E362E6-E65D-48EF-A132-E1175B2DCAF4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002952D-EB6D-48C9-826D-DC75548885A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7617AD-0AE8-4D0D-BBCA-E01064B03B10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4689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9B16996E-2683-4132-A0DE-3278925EACD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8754078-4D35-4AB2-AC53-CB1BC341E6FD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2FE22F2-1506-4B61-B54E-1656E96913FE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55" y="3703319"/>
            <a:ext cx="2329840" cy="22933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31" y="806606"/>
            <a:ext cx="2254316" cy="23970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39" y="731453"/>
            <a:ext cx="1390471" cy="25473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275" y="3703319"/>
            <a:ext cx="1682645" cy="24556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1199937" y="1505899"/>
            <a:ext cx="3081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few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4977943" y="1505899"/>
            <a:ext cx="3081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stew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4977943" y="4269408"/>
            <a:ext cx="3081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newt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1118829" y="4269408"/>
            <a:ext cx="3081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dew</a:t>
            </a:r>
          </a:p>
        </p:txBody>
      </p:sp>
    </p:spTree>
    <p:extLst>
      <p:ext uri="{BB962C8B-B14F-4D97-AF65-F5344CB8AC3E}">
        <p14:creationId xmlns:p14="http://schemas.microsoft.com/office/powerpoint/2010/main" val="264831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3F38D1FD-25E0-4D81-A33A-D60488659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/>
            <a:r>
              <a:rPr lang="en-GB" b="0" dirty="0"/>
              <a:t>Victorian Puzzle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79D61F-6A7D-4FCB-83D6-88170F960395}"/>
              </a:ext>
            </a:extLst>
          </p:cNvPr>
          <p:cNvSpPr/>
          <p:nvPr/>
        </p:nvSpPr>
        <p:spPr>
          <a:xfrm>
            <a:off x="850899" y="1473200"/>
            <a:ext cx="7515225" cy="1357606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Grandma explains that some of the toys were the same. </a:t>
            </a:r>
            <a:br>
              <a:rPr lang="en-GB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Can you read the words that are hiding in the Victorian puzzle?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See if you can complete the puzzle by clicking on the words after you’ve read them.</a:t>
            </a:r>
            <a:endParaRPr lang="en-US" dirty="0">
              <a:solidFill>
                <a:schemeClr val="tx1"/>
              </a:solidFill>
              <a:latin typeface="Twinkl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543797-932F-4F34-A623-2DD31DE51BF6}"/>
              </a:ext>
            </a:extLst>
          </p:cNvPr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FAB000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46DCED0-353D-43F7-B4EB-49BAA336FEC1}"/>
                </a:ext>
              </a:extLst>
            </p:cNvPr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44B0F9-3100-4591-BF76-86A34235C5BE}"/>
                </a:ext>
              </a:extLst>
            </p:cNvPr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0"/>
          <a:stretch>
            <a:fillRect/>
          </a:stretch>
        </p:blipFill>
        <p:spPr bwMode="auto">
          <a:xfrm>
            <a:off x="3508375" y="2767965"/>
            <a:ext cx="22002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144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AFEBB55-1602-4FEB-86CD-4CBEE92EE099}"/>
              </a:ext>
            </a:extLst>
          </p:cNvPr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FAB000"/>
          </a:solidFill>
        </p:grpSpPr>
        <p:sp>
          <p:nvSpPr>
            <p:cNvPr id="20" name="Oval 19" hidden="1">
              <a:extLst>
                <a:ext uri="{FF2B5EF4-FFF2-40B4-BE49-F238E27FC236}">
                  <a16:creationId xmlns:a16="http://schemas.microsoft.com/office/drawing/2014/main" id="{5B1E2958-D270-4B2F-BD00-5D9774191C9B}"/>
                </a:ext>
              </a:extLst>
            </p:cNvPr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" name="Rectangle 20" hidden="1">
              <a:extLst>
                <a:ext uri="{FF2B5EF4-FFF2-40B4-BE49-F238E27FC236}">
                  <a16:creationId xmlns:a16="http://schemas.microsoft.com/office/drawing/2014/main" id="{9F97125E-6715-496F-86A2-F172F40ABD87}"/>
                </a:ext>
              </a:extLst>
            </p:cNvPr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11" name="4 pieces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54" y="731453"/>
            <a:ext cx="4615967" cy="5354240"/>
          </a:xfrm>
          <a:prstGeom prst="rect">
            <a:avLst/>
          </a:prstGeom>
        </p:spPr>
      </p:pic>
      <p:pic>
        <p:nvPicPr>
          <p:cNvPr id="14" name="3 pieces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54" y="731453"/>
            <a:ext cx="4615967" cy="5354240"/>
          </a:xfrm>
          <a:prstGeom prst="rect">
            <a:avLst/>
          </a:prstGeom>
        </p:spPr>
      </p:pic>
      <p:sp>
        <p:nvSpPr>
          <p:cNvPr id="40" name="pew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5664498" y="1446609"/>
            <a:ext cx="1509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b="1" dirty="0">
                <a:ln w="12700">
                  <a:noFill/>
                </a:ln>
                <a:solidFill>
                  <a:srgbClr val="FAB000"/>
                </a:solidFill>
              </a:rPr>
              <a:t>pew</a:t>
            </a:r>
          </a:p>
        </p:txBody>
      </p:sp>
      <p:sp>
        <p:nvSpPr>
          <p:cNvPr id="41" name="newt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4022035" y="5215408"/>
            <a:ext cx="1509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noFill/>
                </a:ln>
                <a:solidFill>
                  <a:srgbClr val="FAB000"/>
                </a:solidFill>
              </a:rPr>
              <a:t>newt</a:t>
            </a:r>
          </a:p>
        </p:txBody>
      </p:sp>
      <p:pic>
        <p:nvPicPr>
          <p:cNvPr id="13" name="2 pieces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53" y="731453"/>
            <a:ext cx="4615967" cy="5354240"/>
          </a:xfrm>
          <a:prstGeom prst="rect">
            <a:avLst/>
          </a:prstGeom>
        </p:spPr>
      </p:pic>
      <p:sp>
        <p:nvSpPr>
          <p:cNvPr id="42" name="mew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4682494" y="3596873"/>
            <a:ext cx="1597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ln w="12700">
                  <a:noFill/>
                </a:ln>
                <a:solidFill>
                  <a:srgbClr val="FAB000"/>
                </a:solidFill>
              </a:rPr>
              <a:t>mew</a:t>
            </a:r>
          </a:p>
        </p:txBody>
      </p:sp>
      <p:pic>
        <p:nvPicPr>
          <p:cNvPr id="12" name="1 piece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52" y="731453"/>
            <a:ext cx="4615967" cy="5354240"/>
          </a:xfrm>
          <a:prstGeom prst="rect">
            <a:avLst/>
          </a:prstGeom>
        </p:spPr>
      </p:pic>
      <p:sp>
        <p:nvSpPr>
          <p:cNvPr id="43" name="dew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1944738" y="1446609"/>
            <a:ext cx="1597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ln w="12700">
                  <a:noFill/>
                </a:ln>
                <a:solidFill>
                  <a:srgbClr val="FAB000"/>
                </a:solidFill>
              </a:rPr>
              <a:t>dew</a:t>
            </a:r>
          </a:p>
        </p:txBody>
      </p:sp>
      <p:pic>
        <p:nvPicPr>
          <p:cNvPr id="16" name="full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23" y="737349"/>
            <a:ext cx="4616696" cy="53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2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2"/>
          <a:stretch/>
        </p:blipFill>
        <p:spPr>
          <a:xfrm>
            <a:off x="525517" y="479425"/>
            <a:ext cx="8092965" cy="5871302"/>
          </a:xfrm>
          <a:prstGeom prst="roundRect">
            <a:avLst>
              <a:gd name="adj" fmla="val 1630"/>
            </a:avLst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0E2730-FE0C-41D4-8EFB-FF657791A499}"/>
              </a:ext>
            </a:extLst>
          </p:cNvPr>
          <p:cNvSpPr/>
          <p:nvPr/>
        </p:nvSpPr>
        <p:spPr>
          <a:xfrm>
            <a:off x="3950196" y="5720028"/>
            <a:ext cx="45719" cy="22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CBAED-94DD-4814-893F-2E5F5506BB03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45B1152-D1CA-4393-B037-DD22F1C69ED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22FFE7-3CF3-40D5-9174-034014DE245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772722"/>
            <a:ext cx="7775575" cy="1404241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l ba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ck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en was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very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strict, too!” Grandma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explained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“I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know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it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ll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be 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 for you to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imagine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but there were no comput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 and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fancy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interactive boards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The children would have used slate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boards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chalk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write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Grandma said, y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6D09BCDA-C0CF-43A8-B68D-99D49D454C1B}"/>
              </a:ext>
            </a:extLst>
          </p:cNvPr>
          <p:cNvSpPr/>
          <p:nvPr/>
        </p:nvSpPr>
        <p:spPr>
          <a:xfrm rot="7782875">
            <a:off x="1552119" y="5691460"/>
            <a:ext cx="383339" cy="422671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6D09BCDA-C0CF-43A8-B68D-99D49D454C1B}"/>
              </a:ext>
            </a:extLst>
          </p:cNvPr>
          <p:cNvSpPr/>
          <p:nvPr/>
        </p:nvSpPr>
        <p:spPr>
          <a:xfrm rot="7782875">
            <a:off x="808310" y="5730727"/>
            <a:ext cx="331364" cy="389012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325682" y="5122653"/>
            <a:ext cx="3056" cy="4942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522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D606E6C3-4ACA-405D-9CCD-74462A69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Sentence Time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27CCA6-EBFD-432C-8673-797EEB75944C}"/>
              </a:ext>
            </a:extLst>
          </p:cNvPr>
          <p:cNvSpPr/>
          <p:nvPr/>
        </p:nvSpPr>
        <p:spPr>
          <a:xfrm>
            <a:off x="809625" y="1473200"/>
            <a:ext cx="7515225" cy="99377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does Kit whisper to Sam?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Read the sentence and click ‘Show’ to see the answer.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62C208-25BB-4D2D-A5F8-32A0A5CCD3DB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CD8E13-2800-4144-8E43-95B6880F4525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AEFFAC-DF9A-40B3-9C9B-CEFE084E40D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14" y="2336800"/>
            <a:ext cx="219039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69" y="724763"/>
            <a:ext cx="2444964" cy="4814222"/>
          </a:xfrm>
          <a:prstGeom prst="rect">
            <a:avLst/>
          </a:prstGeom>
        </p:spPr>
      </p:pic>
      <p:sp>
        <p:nvSpPr>
          <p:cNvPr id="57" name="Speech Bubble">
            <a:extLst>
              <a:ext uri="{FF2B5EF4-FFF2-40B4-BE49-F238E27FC236}">
                <a16:creationId xmlns:a16="http://schemas.microsoft.com/office/drawing/2014/main" id="{D31928BD-8664-440B-BE5A-9E29B5AAE43C}"/>
              </a:ext>
            </a:extLst>
          </p:cNvPr>
          <p:cNvSpPr/>
          <p:nvPr/>
        </p:nvSpPr>
        <p:spPr>
          <a:xfrm>
            <a:off x="1107806" y="4282651"/>
            <a:ext cx="7232438" cy="1256334"/>
          </a:xfrm>
          <a:prstGeom prst="wedgeRoundRectCallout">
            <a:avLst>
              <a:gd name="adj1" fmla="val 1626"/>
              <a:gd name="adj2" fmla="val 4842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Do you think school was that </a:t>
            </a:r>
            <a:r>
              <a:rPr lang="en-GB" sz="3200" dirty="0">
                <a:solidFill>
                  <a:srgbClr val="ED145A"/>
                </a:solidFill>
                <a:latin typeface="Twinkl" pitchFamily="50" charset="0"/>
              </a:rPr>
              <a:t>different</a:t>
            </a:r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 back then?</a:t>
            </a:r>
          </a:p>
        </p:txBody>
      </p:sp>
      <p:grpSp>
        <p:nvGrpSpPr>
          <p:cNvPr id="13" name="Show button">
            <a:extLst>
              <a:ext uri="{FF2B5EF4-FFF2-40B4-BE49-F238E27FC236}">
                <a16:creationId xmlns:a16="http://schemas.microsoft.com/office/drawing/2014/main" id="{709BD54D-990A-4373-9C7E-99854451FB86}"/>
              </a:ext>
            </a:extLst>
          </p:cNvPr>
          <p:cNvGrpSpPr>
            <a:grpSpLocks/>
          </p:cNvGrpSpPr>
          <p:nvPr/>
        </p:nvGrpSpPr>
        <p:grpSpPr bwMode="auto">
          <a:xfrm>
            <a:off x="7022889" y="5542161"/>
            <a:ext cx="1498600" cy="666750"/>
            <a:chOff x="6914614" y="5534675"/>
            <a:chExt cx="1499293" cy="666848"/>
          </a:xfrm>
        </p:grpSpPr>
        <p:sp>
          <p:nvSpPr>
            <p:cNvPr id="15" name="Rectangle: Rounded Corners 18">
              <a:extLst>
                <a:ext uri="{FF2B5EF4-FFF2-40B4-BE49-F238E27FC236}">
                  <a16:creationId xmlns:a16="http://schemas.microsoft.com/office/drawing/2014/main" id="{0FAC3B94-4118-4BED-82B9-4A904FB5213D}"/>
                </a:ext>
              </a:extLst>
            </p:cNvPr>
            <p:cNvSpPr/>
            <p:nvPr/>
          </p:nvSpPr>
          <p:spPr>
            <a:xfrm>
              <a:off x="6914614" y="5650579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rgbClr val="FAB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F5BC9A-750B-4F0A-8333-ECA484DC7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0"/>
              </a:solidFill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459444-A7D5-4799-816A-2FF749131DBE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1EAE6CC-FE25-4D4B-A418-DD69D1F4472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8228236-CF59-4C35-A25E-E7D4F5BA1AD4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31" name="Sound Buttons On">
            <a:extLst>
              <a:ext uri="{FF2B5EF4-FFF2-40B4-BE49-F238E27FC236}">
                <a16:creationId xmlns:a16="http://schemas.microsoft.com/office/drawing/2014/main" id="{A47C884E-57A9-4744-97C9-4F8C9262FEF6}"/>
              </a:ext>
            </a:extLst>
          </p:cNvPr>
          <p:cNvSpPr/>
          <p:nvPr/>
        </p:nvSpPr>
        <p:spPr>
          <a:xfrm>
            <a:off x="542925" y="5197475"/>
            <a:ext cx="1152525" cy="1150938"/>
          </a:xfrm>
          <a:prstGeom prst="ellipse">
            <a:avLst/>
          </a:prstGeom>
          <a:solidFill>
            <a:srgbClr val="FAB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Sound Buttons on/off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724025" y="4841710"/>
            <a:ext cx="2254837" cy="69108"/>
            <a:chOff x="4724025" y="4841710"/>
            <a:chExt cx="2254837" cy="6910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5662E55-DAC1-4195-A6EF-7D37673C8DE5}"/>
                </a:ext>
              </a:extLst>
            </p:cNvPr>
            <p:cNvSpPr/>
            <p:nvPr/>
          </p:nvSpPr>
          <p:spPr>
            <a:xfrm>
              <a:off x="4724025" y="4841710"/>
              <a:ext cx="352425" cy="6910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: Rounded Corners 29">
              <a:extLst>
                <a:ext uri="{FF2B5EF4-FFF2-40B4-BE49-F238E27FC236}">
                  <a16:creationId xmlns:a16="http://schemas.microsoft.com/office/drawing/2014/main" id="{95662E55-DAC1-4195-A6EF-7D37673C8DE5}"/>
                </a:ext>
              </a:extLst>
            </p:cNvPr>
            <p:cNvSpPr/>
            <p:nvPr/>
          </p:nvSpPr>
          <p:spPr>
            <a:xfrm>
              <a:off x="6626437" y="4841710"/>
              <a:ext cx="352425" cy="6910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Rectangle: Rounded Corners 29">
              <a:extLst>
                <a:ext uri="{FF2B5EF4-FFF2-40B4-BE49-F238E27FC236}">
                  <a16:creationId xmlns:a16="http://schemas.microsoft.com/office/drawing/2014/main" id="{95662E55-DAC1-4195-A6EF-7D37673C8DE5}"/>
                </a:ext>
              </a:extLst>
            </p:cNvPr>
            <p:cNvSpPr/>
            <p:nvPr/>
          </p:nvSpPr>
          <p:spPr>
            <a:xfrm>
              <a:off x="5165888" y="4841710"/>
              <a:ext cx="352425" cy="6910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3"/>
          <a:stretch/>
        </p:blipFill>
        <p:spPr>
          <a:xfrm>
            <a:off x="525517" y="479425"/>
            <a:ext cx="8082455" cy="5858313"/>
          </a:xfrm>
          <a:prstGeom prst="roundRect">
            <a:avLst>
              <a:gd name="adj" fmla="val 2673"/>
            </a:avLst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F94EDF4-C63F-470F-8CBE-E1C6081B30E0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6CBC07E-D431-4F48-9077-31F836636B8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4D79E1F-8566-450C-94EF-5E133EBB1F24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435366"/>
            <a:ext cx="7775575" cy="1741596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“I don’t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know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but we could find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for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ourselves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?” Sam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whispered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ba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ck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at’s just what I was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inki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repl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 Kit with a smile. As Grandma drifted o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ff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sl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p, Kit and Sam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quietly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tip-t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 upst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air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 to find the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magic watch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…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D09BCDA-C0CF-43A8-B68D-99D49D454C1B}"/>
              </a:ext>
            </a:extLst>
          </p:cNvPr>
          <p:cNvSpPr/>
          <p:nvPr/>
        </p:nvSpPr>
        <p:spPr>
          <a:xfrm rot="7782875">
            <a:off x="7090275" y="5193972"/>
            <a:ext cx="260462" cy="28718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33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6">
            <a:extLst>
              <a:ext uri="{FF2B5EF4-FFF2-40B4-BE49-F238E27FC236}">
                <a16:creationId xmlns:a16="http://schemas.microsoft.com/office/drawing/2014/main" id="{F5E19562-F55B-40B9-862B-18159F81A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78843"/>
            <a:ext cx="18669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>
            <a:extLst>
              <a:ext uri="{FF2B5EF4-FFF2-40B4-BE49-F238E27FC236}">
                <a16:creationId xmlns:a16="http://schemas.microsoft.com/office/drawing/2014/main" id="{6276C0B7-E3B0-41C9-A1D8-D3723CE6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2" y="1489968"/>
            <a:ext cx="1481138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2DECF0-5E4A-4A0A-BF7C-E71E723F4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620688"/>
            <a:ext cx="6667500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9900" dirty="0" err="1">
                <a:solidFill>
                  <a:schemeClr val="tx1"/>
                </a:solidFill>
                <a:latin typeface="Twinkl SemiBold" pitchFamily="2" charset="0"/>
              </a:rPr>
              <a:t>ue</a:t>
            </a:r>
            <a:endParaRPr lang="en-GB" altLang="en-US" sz="19900" dirty="0">
              <a:solidFill>
                <a:schemeClr val="tx1"/>
              </a:solidFill>
              <a:latin typeface="Twinkl SemiBold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0" dirty="0">
                <a:solidFill>
                  <a:schemeClr val="tx1"/>
                </a:solidFill>
                <a:latin typeface="Twinkl SemiBold" pitchFamily="2" charset="0"/>
              </a:rPr>
              <a:t>saying /</a:t>
            </a:r>
            <a:r>
              <a:rPr lang="en-GB" altLang="en-US" sz="8000" dirty="0" err="1">
                <a:solidFill>
                  <a:schemeClr val="tx1"/>
                </a:solidFill>
                <a:latin typeface="Twinkl SemiBold" pitchFamily="2" charset="0"/>
              </a:rPr>
              <a:t>oo</a:t>
            </a:r>
            <a:r>
              <a:rPr lang="en-GB" altLang="en-US" sz="8000" dirty="0">
                <a:solidFill>
                  <a:schemeClr val="tx1"/>
                </a:solidFill>
                <a:latin typeface="Twinkl SemiBold" pitchFamily="2" charset="0"/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DCD6B-B511-4040-AC25-BC0A58C75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487" y="5479157"/>
            <a:ext cx="6667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i="1" dirty="0">
                <a:solidFill>
                  <a:schemeClr val="tx1"/>
                </a:solidFill>
              </a:rPr>
              <a:t>The adventure continues next lesson!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9DBDC5-1336-42CA-88C3-7F98979C6E43}"/>
              </a:ext>
            </a:extLst>
          </p:cNvPr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 SemiBold" pitchFamily="2" charset="0"/>
              </a:rPr>
              <a:t>Today, we have learnt…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16B4111-4F92-46C4-997F-8FBA2B0BAF0B}"/>
              </a:ext>
            </a:extLst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chemeClr val="accent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F0877F7-3757-4406-B2BF-062B26C94072}"/>
                </a:ext>
              </a:extLst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15939D-4438-43B6-ADD3-2AE977F32DF5}"/>
                </a:ext>
              </a:extLst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7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2743200" y="1636713"/>
            <a:ext cx="5526088" cy="857250"/>
          </a:xfrm>
          <a:prstGeom prst="wedgeRoundRectCallout">
            <a:avLst>
              <a:gd name="adj1" fmla="val -39626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</a:rPr>
              <a:t>Let’s revisit last week’s focus words…</a:t>
            </a:r>
          </a:p>
        </p:txBody>
      </p:sp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1560513"/>
            <a:ext cx="1296987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2743200" y="3968750"/>
            <a:ext cx="5526088" cy="857250"/>
          </a:xfrm>
          <a:prstGeom prst="wedgeRoundRectCallout">
            <a:avLst>
              <a:gd name="adj1" fmla="val -40019"/>
              <a:gd name="adj2" fmla="val -10876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</a:rPr>
              <a:t>I’ll say them and you write them down!</a:t>
            </a:r>
          </a:p>
        </p:txBody>
      </p:sp>
    </p:spTree>
    <p:extLst>
      <p:ext uri="{BB962C8B-B14F-4D97-AF65-F5344CB8AC3E}">
        <p14:creationId xmlns:p14="http://schemas.microsoft.com/office/powerpoint/2010/main" val="2322331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16B4111-4F92-46C4-997F-8FBA2B0BAF0B}"/>
              </a:ext>
            </a:extLst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chemeClr val="accent5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F0877F7-3757-4406-B2BF-062B26C94072}"/>
                </a:ext>
              </a:extLst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D15939D-4438-43B6-ADD3-2AE977F32DF5}"/>
                </a:ext>
              </a:extLst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6E5EADEF-1352-4389-8538-900F1017892E}"/>
              </a:ext>
            </a:extLst>
          </p:cNvPr>
          <p:cNvSpPr/>
          <p:nvPr/>
        </p:nvSpPr>
        <p:spPr>
          <a:xfrm>
            <a:off x="2814638" y="827088"/>
            <a:ext cx="1512887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DFF8133-F4C2-4136-8B1B-792BDF15EE5F}"/>
              </a:ext>
            </a:extLst>
          </p:cNvPr>
          <p:cNvSpPr/>
          <p:nvPr/>
        </p:nvSpPr>
        <p:spPr>
          <a:xfrm>
            <a:off x="2730500" y="4814888"/>
            <a:ext cx="1512888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F99DE55-42C0-4AD2-BA40-B317184ED43D}"/>
              </a:ext>
            </a:extLst>
          </p:cNvPr>
          <p:cNvSpPr/>
          <p:nvPr/>
        </p:nvSpPr>
        <p:spPr>
          <a:xfrm>
            <a:off x="942975" y="2809875"/>
            <a:ext cx="1512888" cy="15128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15F5022-31BA-4E26-ADF7-654487CF665F}"/>
              </a:ext>
            </a:extLst>
          </p:cNvPr>
          <p:cNvSpPr/>
          <p:nvPr/>
        </p:nvSpPr>
        <p:spPr>
          <a:xfrm>
            <a:off x="2803525" y="2809875"/>
            <a:ext cx="1511300" cy="15128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81BC427-E027-492D-94EC-4353BA523C8A}"/>
              </a:ext>
            </a:extLst>
          </p:cNvPr>
          <p:cNvSpPr/>
          <p:nvPr/>
        </p:nvSpPr>
        <p:spPr>
          <a:xfrm>
            <a:off x="4637088" y="2809875"/>
            <a:ext cx="1512887" cy="15128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51D05AA-607C-43E9-96F0-E5C470A2A8F6}"/>
              </a:ext>
            </a:extLst>
          </p:cNvPr>
          <p:cNvSpPr/>
          <p:nvPr/>
        </p:nvSpPr>
        <p:spPr>
          <a:xfrm>
            <a:off x="6532563" y="4814888"/>
            <a:ext cx="1511300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C0602E2-23ED-417C-B083-F0540E91EC8A}"/>
              </a:ext>
            </a:extLst>
          </p:cNvPr>
          <p:cNvSpPr/>
          <p:nvPr/>
        </p:nvSpPr>
        <p:spPr>
          <a:xfrm>
            <a:off x="4637088" y="827088"/>
            <a:ext cx="1512887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E5EADEF-1352-4389-8538-900F1017892E}"/>
              </a:ext>
            </a:extLst>
          </p:cNvPr>
          <p:cNvSpPr/>
          <p:nvPr/>
        </p:nvSpPr>
        <p:spPr>
          <a:xfrm>
            <a:off x="966788" y="827088"/>
            <a:ext cx="1512887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04EC78F-FD89-4558-BC0B-DDBB0C7708A2}"/>
              </a:ext>
            </a:extLst>
          </p:cNvPr>
          <p:cNvSpPr/>
          <p:nvPr/>
        </p:nvSpPr>
        <p:spPr>
          <a:xfrm>
            <a:off x="914400" y="4811713"/>
            <a:ext cx="1511300" cy="151288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76" name="glue"/>
          <p:cNvGrpSpPr>
            <a:grpSpLocks/>
          </p:cNvGrpSpPr>
          <p:nvPr/>
        </p:nvGrpSpPr>
        <p:grpSpPr bwMode="auto">
          <a:xfrm>
            <a:off x="3228975" y="4568825"/>
            <a:ext cx="557213" cy="558800"/>
            <a:chOff x="6300192" y="2204864"/>
            <a:chExt cx="900100" cy="90010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6565C22-C050-4092-B2FC-BE1D5ED1058C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C0F865A8-02AE-4DFF-9D11-7BA56D35BDD4}"/>
                </a:ext>
              </a:extLst>
            </p:cNvPr>
            <p:cNvSpPr/>
            <p:nvPr/>
          </p:nvSpPr>
          <p:spPr>
            <a:xfrm rot="5400000">
              <a:off x="6558700" y="2417708"/>
              <a:ext cx="552334" cy="474412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79" name="clue"/>
          <p:cNvGrpSpPr>
            <a:grpSpLocks/>
          </p:cNvGrpSpPr>
          <p:nvPr/>
        </p:nvGrpSpPr>
        <p:grpSpPr bwMode="auto">
          <a:xfrm>
            <a:off x="1390650" y="4567238"/>
            <a:ext cx="558800" cy="557212"/>
            <a:chOff x="6300192" y="2204864"/>
            <a:chExt cx="900100" cy="90010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904401B-2197-4667-9BF9-4AA7F08CC565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C82B634D-03DF-4605-9B9F-329D5733EEB8}"/>
                </a:ext>
              </a:extLst>
            </p:cNvPr>
            <p:cNvSpPr/>
            <p:nvPr/>
          </p:nvSpPr>
          <p:spPr>
            <a:xfrm rot="5400000">
              <a:off x="6558956" y="2417103"/>
              <a:ext cx="551343" cy="47562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82" name="fuel"/>
          <p:cNvGrpSpPr>
            <a:grpSpLocks/>
          </p:cNvGrpSpPr>
          <p:nvPr/>
        </p:nvGrpSpPr>
        <p:grpSpPr bwMode="auto">
          <a:xfrm>
            <a:off x="3279775" y="2565400"/>
            <a:ext cx="558800" cy="558800"/>
            <a:chOff x="6300192" y="2204864"/>
            <a:chExt cx="900100" cy="90010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53A4E94-A618-433C-BA9B-973CC999BB71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F9828CF1-0247-4EA0-A364-F13E7D633BC9}"/>
                </a:ext>
              </a:extLst>
            </p:cNvPr>
            <p:cNvSpPr/>
            <p:nvPr/>
          </p:nvSpPr>
          <p:spPr>
            <a:xfrm rot="5400000">
              <a:off x="6558460" y="2417103"/>
              <a:ext cx="552334" cy="47562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85" name="looked"/>
          <p:cNvGrpSpPr>
            <a:grpSpLocks/>
          </p:cNvGrpSpPr>
          <p:nvPr/>
        </p:nvGrpSpPr>
        <p:grpSpPr bwMode="auto">
          <a:xfrm>
            <a:off x="3279775" y="581025"/>
            <a:ext cx="558800" cy="558800"/>
            <a:chOff x="6300192" y="2204864"/>
            <a:chExt cx="900100" cy="9001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D03A784-0D04-4300-9D19-5D49BF877B05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B2AC6FAD-A860-4097-BF61-D04A690767A3}"/>
                </a:ext>
              </a:extLst>
            </p:cNvPr>
            <p:cNvSpPr/>
            <p:nvPr/>
          </p:nvSpPr>
          <p:spPr>
            <a:xfrm rot="5400000">
              <a:off x="6558460" y="2417103"/>
              <a:ext cx="552334" cy="47562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88" name="due"/>
          <p:cNvGrpSpPr>
            <a:grpSpLocks/>
          </p:cNvGrpSpPr>
          <p:nvPr/>
        </p:nvGrpSpPr>
        <p:grpSpPr bwMode="auto">
          <a:xfrm>
            <a:off x="5114925" y="581025"/>
            <a:ext cx="557213" cy="558800"/>
            <a:chOff x="6300192" y="2204864"/>
            <a:chExt cx="900100" cy="90010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483627B-AEA5-4346-A770-6106ECAB7990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03EC849F-F8F7-48FC-AFCB-EABAB92F2A5B}"/>
                </a:ext>
              </a:extLst>
            </p:cNvPr>
            <p:cNvSpPr/>
            <p:nvPr/>
          </p:nvSpPr>
          <p:spPr>
            <a:xfrm rot="5400000">
              <a:off x="6558700" y="2417708"/>
              <a:ext cx="552334" cy="474412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91" name="venue"/>
          <p:cNvGrpSpPr>
            <a:grpSpLocks/>
          </p:cNvGrpSpPr>
          <p:nvPr/>
        </p:nvGrpSpPr>
        <p:grpSpPr bwMode="auto">
          <a:xfrm>
            <a:off x="1401763" y="2533650"/>
            <a:ext cx="557212" cy="558800"/>
            <a:chOff x="6300192" y="2204864"/>
            <a:chExt cx="900100" cy="900100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2CE3065-3E92-48FB-A92E-D8EAF384B167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93" name="Isosceles Triangle 92">
              <a:extLst>
                <a:ext uri="{FF2B5EF4-FFF2-40B4-BE49-F238E27FC236}">
                  <a16:creationId xmlns:a16="http://schemas.microsoft.com/office/drawing/2014/main" id="{0A9F0AA9-C26B-45E3-B1C0-000F4E1A738A}"/>
                </a:ext>
              </a:extLst>
            </p:cNvPr>
            <p:cNvSpPr/>
            <p:nvPr/>
          </p:nvSpPr>
          <p:spPr>
            <a:xfrm rot="5400000">
              <a:off x="6558701" y="2417708"/>
              <a:ext cx="552334" cy="47441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94" name="blue"/>
          <p:cNvGrpSpPr>
            <a:grpSpLocks/>
          </p:cNvGrpSpPr>
          <p:nvPr/>
        </p:nvGrpSpPr>
        <p:grpSpPr bwMode="auto">
          <a:xfrm>
            <a:off x="7008813" y="4568825"/>
            <a:ext cx="558800" cy="558800"/>
            <a:chOff x="6300192" y="2204864"/>
            <a:chExt cx="900100" cy="90010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EF2EF25-CE6C-4445-889D-F4DE372ED3DD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96" name="Isosceles Triangle 95">
              <a:extLst>
                <a:ext uri="{FF2B5EF4-FFF2-40B4-BE49-F238E27FC236}">
                  <a16:creationId xmlns:a16="http://schemas.microsoft.com/office/drawing/2014/main" id="{9076F314-6B5E-4911-AED6-E1BCBD086BB1}"/>
                </a:ext>
              </a:extLst>
            </p:cNvPr>
            <p:cNvSpPr/>
            <p:nvPr/>
          </p:nvSpPr>
          <p:spPr>
            <a:xfrm rot="5400000">
              <a:off x="6558460" y="2417103"/>
              <a:ext cx="552334" cy="47562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97" name="people"/>
          <p:cNvGrpSpPr>
            <a:grpSpLocks/>
          </p:cNvGrpSpPr>
          <p:nvPr/>
        </p:nvGrpSpPr>
        <p:grpSpPr bwMode="auto">
          <a:xfrm>
            <a:off x="1420813" y="581025"/>
            <a:ext cx="557212" cy="558800"/>
            <a:chOff x="6300192" y="2204864"/>
            <a:chExt cx="900100" cy="90010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1AFF506-9659-4005-8C6E-0497C602C3DA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99" name="Isosceles Triangle 98">
              <a:extLst>
                <a:ext uri="{FF2B5EF4-FFF2-40B4-BE49-F238E27FC236}">
                  <a16:creationId xmlns:a16="http://schemas.microsoft.com/office/drawing/2014/main" id="{2166C1B5-EF1D-43A1-BD80-D7C6E3FA523E}"/>
                </a:ext>
              </a:extLst>
            </p:cNvPr>
            <p:cNvSpPr/>
            <p:nvPr/>
          </p:nvSpPr>
          <p:spPr>
            <a:xfrm rot="5400000">
              <a:off x="6558701" y="2417708"/>
              <a:ext cx="552334" cy="47441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CDFF8133-F4C2-4136-8B1B-792BDF15EE5F}"/>
              </a:ext>
            </a:extLst>
          </p:cNvPr>
          <p:cNvSpPr/>
          <p:nvPr/>
        </p:nvSpPr>
        <p:spPr>
          <a:xfrm>
            <a:off x="4541838" y="4813300"/>
            <a:ext cx="1511300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grpSp>
        <p:nvGrpSpPr>
          <p:cNvPr id="109" name="argue"/>
          <p:cNvGrpSpPr>
            <a:grpSpLocks/>
          </p:cNvGrpSpPr>
          <p:nvPr/>
        </p:nvGrpSpPr>
        <p:grpSpPr bwMode="auto">
          <a:xfrm>
            <a:off x="5114925" y="2551113"/>
            <a:ext cx="557213" cy="558800"/>
            <a:chOff x="6300192" y="2204864"/>
            <a:chExt cx="900100" cy="90010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4D994E9-E65E-46FF-B1BA-E935D065C276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11" name="Isosceles Triangle 110">
              <a:extLst>
                <a:ext uri="{FF2B5EF4-FFF2-40B4-BE49-F238E27FC236}">
                  <a16:creationId xmlns:a16="http://schemas.microsoft.com/office/drawing/2014/main" id="{88815AE0-189B-4055-BA6B-FCEDDC949881}"/>
                </a:ext>
              </a:extLst>
            </p:cNvPr>
            <p:cNvSpPr/>
            <p:nvPr/>
          </p:nvSpPr>
          <p:spPr>
            <a:xfrm rot="5400000">
              <a:off x="6558700" y="2417708"/>
              <a:ext cx="552334" cy="474412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112" name="true"/>
          <p:cNvGrpSpPr>
            <a:grpSpLocks/>
          </p:cNvGrpSpPr>
          <p:nvPr/>
        </p:nvGrpSpPr>
        <p:grpSpPr bwMode="auto">
          <a:xfrm>
            <a:off x="5019675" y="4568825"/>
            <a:ext cx="558800" cy="558800"/>
            <a:chOff x="6300192" y="2204864"/>
            <a:chExt cx="900100" cy="900100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CEF8949-13DE-4BDE-9A14-6131C8376262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14" name="Isosceles Triangle 113">
              <a:extLst>
                <a:ext uri="{FF2B5EF4-FFF2-40B4-BE49-F238E27FC236}">
                  <a16:creationId xmlns:a16="http://schemas.microsoft.com/office/drawing/2014/main" id="{073D32AF-9F25-438A-A0F2-01010560477F}"/>
                </a:ext>
              </a:extLst>
            </p:cNvPr>
            <p:cNvSpPr/>
            <p:nvPr/>
          </p:nvSpPr>
          <p:spPr>
            <a:xfrm rot="5400000">
              <a:off x="6558460" y="2417103"/>
              <a:ext cx="552334" cy="47562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0264" name="Picture 8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917575"/>
            <a:ext cx="11049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4" name="PEOPLE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1168400"/>
            <a:ext cx="9652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OOKED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-2038" r="8853" b="59306"/>
          <a:stretch/>
        </p:blipFill>
        <p:spPr>
          <a:xfrm>
            <a:off x="2929039" y="1103566"/>
            <a:ext cx="1314349" cy="1202600"/>
          </a:xfrm>
          <a:prstGeom prst="ellipse">
            <a:avLst/>
          </a:prstGeom>
        </p:spPr>
      </p:pic>
      <p:pic>
        <p:nvPicPr>
          <p:cNvPr id="4" name="DUE"/>
          <p:cNvPicPr>
            <a:picLocks noChangeAspect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30" t="-10463" r="-56589" b="48771"/>
          <a:stretch/>
        </p:blipFill>
        <p:spPr>
          <a:xfrm>
            <a:off x="4724791" y="1042194"/>
            <a:ext cx="1368859" cy="1273176"/>
          </a:xfrm>
          <a:prstGeom prst="ellipse">
            <a:avLst/>
          </a:prstGeom>
        </p:spPr>
      </p:pic>
      <p:pic>
        <p:nvPicPr>
          <p:cNvPr id="5" name="VENUE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66" y="3152776"/>
            <a:ext cx="985105" cy="880715"/>
          </a:xfrm>
          <a:prstGeom prst="rect">
            <a:avLst/>
          </a:prstGeom>
        </p:spPr>
      </p:pic>
      <p:pic>
        <p:nvPicPr>
          <p:cNvPr id="6" name="FUEL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36" y="3209062"/>
            <a:ext cx="646112" cy="929737"/>
          </a:xfrm>
          <a:prstGeom prst="rect">
            <a:avLst/>
          </a:prstGeom>
        </p:spPr>
      </p:pic>
      <p:pic>
        <p:nvPicPr>
          <p:cNvPr id="7" name="ARGUE"/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37" t="-2466" r="-21290" b="67077"/>
          <a:stretch/>
        </p:blipFill>
        <p:spPr>
          <a:xfrm>
            <a:off x="4681171" y="3124200"/>
            <a:ext cx="1456101" cy="1164020"/>
          </a:xfrm>
          <a:prstGeom prst="ellipse">
            <a:avLst/>
          </a:prstGeom>
        </p:spPr>
      </p:pic>
      <p:pic>
        <p:nvPicPr>
          <p:cNvPr id="8" name="CLUE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63" y="5232399"/>
            <a:ext cx="651011" cy="960634"/>
          </a:xfrm>
          <a:prstGeom prst="rect">
            <a:avLst/>
          </a:prstGeom>
        </p:spPr>
      </p:pic>
      <p:pic>
        <p:nvPicPr>
          <p:cNvPr id="9" name="GLUE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90" y="5199316"/>
            <a:ext cx="310782" cy="1026799"/>
          </a:xfrm>
          <a:prstGeom prst="rect">
            <a:avLst/>
          </a:prstGeom>
        </p:spPr>
      </p:pic>
      <p:pic>
        <p:nvPicPr>
          <p:cNvPr id="10" name="TRUE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47" y="5168733"/>
            <a:ext cx="442481" cy="1063375"/>
          </a:xfrm>
          <a:prstGeom prst="rect">
            <a:avLst/>
          </a:prstGeom>
        </p:spPr>
      </p:pic>
      <p:pic>
        <p:nvPicPr>
          <p:cNvPr id="13" name="BLUE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39" y="5193930"/>
            <a:ext cx="1001947" cy="999103"/>
          </a:xfrm>
          <a:prstGeom prst="rect">
            <a:avLst/>
          </a:prstGeom>
        </p:spPr>
      </p:pic>
      <p:pic>
        <p:nvPicPr>
          <p:cNvPr id="15" name="peop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279525" y="92075"/>
            <a:ext cx="609600" cy="609600"/>
          </a:xfrm>
          <a:prstGeom prst="rect">
            <a:avLst/>
          </a:prstGeom>
        </p:spPr>
      </p:pic>
      <p:pic>
        <p:nvPicPr>
          <p:cNvPr id="16" name="looke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2131785" y="798766"/>
            <a:ext cx="831623" cy="609600"/>
          </a:xfrm>
          <a:prstGeom prst="rect">
            <a:avLst/>
          </a:prstGeom>
        </p:spPr>
      </p:pic>
      <p:pic>
        <p:nvPicPr>
          <p:cNvPr id="17" name="du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2741385" y="1641588"/>
            <a:ext cx="609600" cy="609600"/>
          </a:xfrm>
          <a:prstGeom prst="rect">
            <a:avLst/>
          </a:prstGeom>
        </p:spPr>
      </p:pic>
      <p:pic>
        <p:nvPicPr>
          <p:cNvPr id="18" name="venu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774571" y="2001366"/>
            <a:ext cx="609600" cy="609600"/>
          </a:xfrm>
          <a:prstGeom prst="rect">
            <a:avLst/>
          </a:prstGeom>
        </p:spPr>
      </p:pic>
      <p:pic>
        <p:nvPicPr>
          <p:cNvPr id="19" name="fuel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116013" y="3602038"/>
            <a:ext cx="609600" cy="609600"/>
          </a:xfrm>
          <a:prstGeom prst="rect">
            <a:avLst/>
          </a:prstGeom>
        </p:spPr>
      </p:pic>
      <p:pic>
        <p:nvPicPr>
          <p:cNvPr id="20" name="argu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2209800" y="3440113"/>
            <a:ext cx="609600" cy="609600"/>
          </a:xfrm>
          <a:prstGeom prst="rect">
            <a:avLst/>
          </a:prstGeom>
        </p:spPr>
      </p:pic>
      <p:pic>
        <p:nvPicPr>
          <p:cNvPr id="21" name="clu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2193925" y="-757238"/>
            <a:ext cx="609600" cy="609600"/>
          </a:xfrm>
          <a:prstGeom prst="rect">
            <a:avLst/>
          </a:prstGeom>
        </p:spPr>
      </p:pic>
      <p:pic>
        <p:nvPicPr>
          <p:cNvPr id="22" name="glu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773113" y="-969963"/>
            <a:ext cx="609600" cy="609600"/>
          </a:xfrm>
          <a:prstGeom prst="rect">
            <a:avLst/>
          </a:prstGeom>
        </p:spPr>
      </p:pic>
      <p:pic>
        <p:nvPicPr>
          <p:cNvPr id="23" name="true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344613" y="-1622425"/>
            <a:ext cx="609600" cy="609600"/>
          </a:xfrm>
          <a:prstGeom prst="rect">
            <a:avLst/>
          </a:prstGeom>
        </p:spPr>
      </p:pic>
      <p:pic>
        <p:nvPicPr>
          <p:cNvPr id="24" name="blue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2536825" y="-1230313"/>
            <a:ext cx="609600" cy="609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20470928">
            <a:off x="3466213" y="5764307"/>
            <a:ext cx="163140" cy="172923"/>
          </a:xfrm>
          <a:prstGeom prst="rect">
            <a:avLst/>
          </a:prstGeom>
          <a:solidFill>
            <a:srgbClr val="54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8400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1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9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5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3587236" y="2189463"/>
            <a:ext cx="4199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because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DF1E12-DCA0-42B1-AC86-9DF57E025FC4}"/>
              </a:ext>
            </a:extLst>
          </p:cNvPr>
          <p:cNvSpPr txBox="1"/>
          <p:nvPr/>
        </p:nvSpPr>
        <p:spPr>
          <a:xfrm>
            <a:off x="3587236" y="3818371"/>
            <a:ext cx="4199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different</a:t>
            </a:r>
          </a:p>
        </p:txBody>
      </p:sp>
      <p:sp>
        <p:nvSpPr>
          <p:cNvPr id="21" name="Speech Bubble">
            <a:extLst>
              <a:ext uri="{FF2B5EF4-FFF2-40B4-BE49-F238E27FC236}">
                <a16:creationId xmlns:a16="http://schemas.microsoft.com/office/drawing/2014/main" id="{B075D6D1-0619-4E94-8EC8-0EAF477066AE}"/>
              </a:ext>
            </a:extLst>
          </p:cNvPr>
          <p:cNvSpPr/>
          <p:nvPr/>
        </p:nvSpPr>
        <p:spPr>
          <a:xfrm>
            <a:off x="1979613" y="836613"/>
            <a:ext cx="6262687" cy="752475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Here are this week’s focus words for reading…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8C331-DCB8-456E-A58A-409733AF05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4" y="1498476"/>
            <a:ext cx="2516146" cy="48683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1F57A59-9B09-402F-8BB0-253F0040D033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2167B5-E28E-4B01-B49A-CF7B6FC164C2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1C51F-AAC6-412E-A5E5-F27254A146BD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70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3F41F131-55D5-471D-AD1B-E4F88D99453C}"/>
              </a:ext>
            </a:extLst>
          </p:cNvPr>
          <p:cNvSpPr/>
          <p:nvPr/>
        </p:nvSpPr>
        <p:spPr>
          <a:xfrm>
            <a:off x="814388" y="1052513"/>
            <a:ext cx="7515225" cy="1123950"/>
          </a:xfrm>
          <a:prstGeom prst="roundRect">
            <a:avLst>
              <a:gd name="adj" fmla="val 754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Today, we are learning to write words that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contain </a:t>
            </a:r>
            <a:r>
              <a:rPr lang="en-GB" sz="2400" b="1" dirty="0" err="1">
                <a:solidFill>
                  <a:schemeClr val="tx1"/>
                </a:solidFill>
              </a:rPr>
              <a:t>ew</a:t>
            </a:r>
            <a:r>
              <a:rPr lang="en-GB" sz="2400" dirty="0">
                <a:solidFill>
                  <a:schemeClr val="tx1"/>
                </a:solidFill>
              </a:rPr>
              <a:t> saying /</a:t>
            </a:r>
            <a:r>
              <a:rPr lang="en-GB" sz="2400" dirty="0" err="1">
                <a:solidFill>
                  <a:schemeClr val="tx1"/>
                </a:solidFill>
              </a:rPr>
              <a:t>yoo</a:t>
            </a:r>
            <a:r>
              <a:rPr lang="en-GB" sz="2400" dirty="0">
                <a:solidFill>
                  <a:schemeClr val="tx1"/>
                </a:solidFill>
              </a:rPr>
              <a:t>/.</a:t>
            </a: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68513"/>
            <a:ext cx="243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960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3F41F131-55D5-471D-AD1B-E4F88D99453C}"/>
              </a:ext>
            </a:extLst>
          </p:cNvPr>
          <p:cNvSpPr/>
          <p:nvPr/>
        </p:nvSpPr>
        <p:spPr>
          <a:xfrm>
            <a:off x="814388" y="1052513"/>
            <a:ext cx="7515225" cy="1123950"/>
          </a:xfrm>
          <a:prstGeom prst="roundRect">
            <a:avLst>
              <a:gd name="adj" fmla="val 754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Sometimes, </a:t>
            </a:r>
            <a:r>
              <a:rPr lang="en-GB" sz="2400" b="1" dirty="0">
                <a:solidFill>
                  <a:schemeClr val="tx1"/>
                </a:solidFill>
                <a:latin typeface="Twinkl" pitchFamily="50" charset="0"/>
              </a:rPr>
              <a:t>e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and</a:t>
            </a:r>
            <a:r>
              <a:rPr lang="en-GB" sz="2400" b="1" dirty="0">
                <a:solidFill>
                  <a:schemeClr val="tx1"/>
                </a:solidFill>
                <a:latin typeface="Twinkl" pitchFamily="50" charset="0"/>
              </a:rPr>
              <a:t> w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work as partners to make the /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yoo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/ sound.</a:t>
            </a:r>
            <a:br>
              <a:rPr lang="en-GB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Let’s say these examples: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B8C331-DCB8-456E-A58A-409733AF05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51" y="2334236"/>
            <a:ext cx="1999805" cy="38693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3587236" y="2189463"/>
            <a:ext cx="4199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</a:rPr>
              <a:t>n</a:t>
            </a: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3587236" y="3429000"/>
            <a:ext cx="4199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</a:rPr>
              <a:t>p</a:t>
            </a: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3587236" y="4752439"/>
            <a:ext cx="4199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n w="12700">
                  <a:noFill/>
                </a:ln>
              </a:rPr>
              <a:t>n</a:t>
            </a:r>
            <a:r>
              <a:rPr lang="en-GB" sz="8000" b="1" dirty="0">
                <a:ln w="12700">
                  <a:noFill/>
                </a:ln>
                <a:solidFill>
                  <a:srgbClr val="FAB000"/>
                </a:solidFill>
              </a:rPr>
              <a:t>ew</a:t>
            </a:r>
            <a:r>
              <a:rPr lang="en-GB" sz="8000" b="1" dirty="0">
                <a:ln w="12700">
                  <a:noFill/>
                </a:ln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4783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4"/>
          <a:stretch/>
        </p:blipFill>
        <p:spPr>
          <a:xfrm>
            <a:off x="515007" y="489935"/>
            <a:ext cx="8103475" cy="5868824"/>
          </a:xfrm>
          <a:prstGeom prst="roundRect">
            <a:avLst>
              <a:gd name="adj" fmla="val 2340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5061857"/>
            <a:ext cx="7775575" cy="1115106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Kit and Sam’s cla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ss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had just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finished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their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history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le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ss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on. They had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packed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up and were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ready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go home. They were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excited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Grandma was w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ai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for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em in the pl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gr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nd.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D09BCDA-C0CF-43A8-B68D-99D49D454C1B}"/>
              </a:ext>
            </a:extLst>
          </p:cNvPr>
          <p:cNvSpPr/>
          <p:nvPr/>
        </p:nvSpPr>
        <p:spPr>
          <a:xfrm rot="7782875">
            <a:off x="5142341" y="5328076"/>
            <a:ext cx="423010" cy="496602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"/>
          <a:stretch/>
        </p:blipFill>
        <p:spPr>
          <a:xfrm>
            <a:off x="504496" y="479425"/>
            <a:ext cx="8113987" cy="5863870"/>
          </a:xfrm>
          <a:prstGeom prst="roundRect">
            <a:avLst>
              <a:gd name="adj" fmla="val 2149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5105426"/>
            <a:ext cx="7775575" cy="1071536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Grandma gr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ted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em with a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warm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smile and a big hug. “Grandma! We are goi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be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learning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the Vict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ians at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l!” bl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ted Kit.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D09BCDA-C0CF-43A8-B68D-99D49D454C1B}"/>
              </a:ext>
            </a:extLst>
          </p:cNvPr>
          <p:cNvSpPr/>
          <p:nvPr/>
        </p:nvSpPr>
        <p:spPr>
          <a:xfrm rot="7756120">
            <a:off x="5315347" y="5190253"/>
            <a:ext cx="283901" cy="333292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612381" y="5752148"/>
            <a:ext cx="457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178323" y="6046237"/>
            <a:ext cx="5620" cy="611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847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0"/>
          <a:stretch/>
        </p:blipFill>
        <p:spPr>
          <a:xfrm>
            <a:off x="513125" y="489935"/>
            <a:ext cx="8094847" cy="5850336"/>
          </a:xfrm>
          <a:prstGeom prst="roundRect">
            <a:avLst>
              <a:gd name="adj" fmla="val 2295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AB00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525108"/>
            <a:ext cx="7775575" cy="1651855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 home, Sam st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ted aski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Grandma ab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the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Victorian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times and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especially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what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l would have 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 like. “Oh, you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know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I love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history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! Su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an imp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tant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period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she st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ted. “To st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 you should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 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 they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played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Very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rgbClr val="ED145A"/>
                </a:solidFill>
                <a:latin typeface="Twinkl" pitchFamily="50" charset="0"/>
              </a:rPr>
              <a:t>different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from what’s in your 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box at home.”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6D09BCDA-C0CF-43A8-B68D-99D49D454C1B}"/>
              </a:ext>
            </a:extLst>
          </p:cNvPr>
          <p:cNvSpPr/>
          <p:nvPr/>
        </p:nvSpPr>
        <p:spPr>
          <a:xfrm rot="7782875">
            <a:off x="1291103" y="4454401"/>
            <a:ext cx="423010" cy="496602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6D09BCDA-C0CF-43A8-B68D-99D49D454C1B}"/>
              </a:ext>
            </a:extLst>
          </p:cNvPr>
          <p:cNvSpPr/>
          <p:nvPr/>
        </p:nvSpPr>
        <p:spPr>
          <a:xfrm rot="7782875">
            <a:off x="5938841" y="4841352"/>
            <a:ext cx="337370" cy="39606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D09BCDA-C0CF-43A8-B68D-99D49D454C1B}"/>
              </a:ext>
            </a:extLst>
          </p:cNvPr>
          <p:cNvSpPr/>
          <p:nvPr/>
        </p:nvSpPr>
        <p:spPr>
          <a:xfrm rot="7782875">
            <a:off x="7598514" y="4454401"/>
            <a:ext cx="423010" cy="496602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6D09BCDA-C0CF-43A8-B68D-99D49D454C1B}"/>
              </a:ext>
            </a:extLst>
          </p:cNvPr>
          <p:cNvSpPr/>
          <p:nvPr/>
        </p:nvSpPr>
        <p:spPr>
          <a:xfrm rot="7782875">
            <a:off x="4526453" y="5660640"/>
            <a:ext cx="423010" cy="496602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980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5AB2986-5574-45A2-BF7E-681B7DC8C31E}" vid="{9AE52945-30AF-4BF8-9DC2-03422E2D27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2781</TotalTime>
  <Words>453</Words>
  <Application>Microsoft Office PowerPoint</Application>
  <PresentationFormat>On-screen Show (4:3)</PresentationFormat>
  <Paragraphs>55</Paragraphs>
  <Slides>19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Twinkl SemiBold</vt:lpstr>
      <vt:lpstr>Arial</vt:lpstr>
      <vt:lpstr>Tuffy-TTF</vt:lpstr>
      <vt:lpstr>Tahoma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Victorian Toys</vt:lpstr>
      <vt:lpstr>PowerPoint Presentation</vt:lpstr>
      <vt:lpstr>Victorian Puzzle</vt:lpstr>
      <vt:lpstr>PowerPoint Presentation</vt:lpstr>
      <vt:lpstr>PowerPoint Presentation</vt:lpstr>
      <vt:lpstr>Sentence Time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Holly Riglar</dc:creator>
  <cp:lastModifiedBy>Charlotte Higgins </cp:lastModifiedBy>
  <cp:revision>919</cp:revision>
  <dcterms:created xsi:type="dcterms:W3CDTF">2018-07-20T11:42:41Z</dcterms:created>
  <dcterms:modified xsi:type="dcterms:W3CDTF">2020-03-18T17:48:55Z</dcterms:modified>
</cp:coreProperties>
</file>