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8" r:id="rId2"/>
    <p:sldId id="306" r:id="rId3"/>
    <p:sldId id="269" r:id="rId4"/>
    <p:sldId id="270" r:id="rId5"/>
    <p:sldId id="271" r:id="rId6"/>
    <p:sldId id="272" r:id="rId7"/>
    <p:sldId id="274" r:id="rId8"/>
    <p:sldId id="297" r:id="rId9"/>
    <p:sldId id="298" r:id="rId10"/>
    <p:sldId id="299" r:id="rId11"/>
    <p:sldId id="277" r:id="rId12"/>
    <p:sldId id="278" r:id="rId13"/>
    <p:sldId id="303" r:id="rId14"/>
    <p:sldId id="304" r:id="rId15"/>
    <p:sldId id="305" r:id="rId16"/>
    <p:sldId id="279" r:id="rId17"/>
    <p:sldId id="296" r:id="rId18"/>
    <p:sldId id="301" r:id="rId19"/>
    <p:sldId id="300" r:id="rId20"/>
    <p:sldId id="282" r:id="rId21"/>
    <p:sldId id="307" r:id="rId22"/>
    <p:sldId id="288" r:id="rId23"/>
    <p:sldId id="285" r:id="rId24"/>
    <p:sldId id="267" r:id="rId25"/>
  </p:sldIdLst>
  <p:sldSz cx="9144000" cy="6858000" type="screen4x3"/>
  <p:notesSz cx="6858000" cy="9144000"/>
  <p:embeddedFontLst>
    <p:embeddedFont>
      <p:font typeface="Twinkl SemiBold" charset="0"/>
      <p:bold r:id="rId28"/>
    </p:embeddedFont>
    <p:embeddedFont>
      <p:font typeface="Twinkl" panose="020B0604020202020204" charset="0"/>
      <p:regular r:id="rId29"/>
      <p:bold r:id="rId30"/>
    </p:embeddedFont>
    <p:embeddedFont>
      <p:font typeface="Tuffy-TTF" panose="020B0603060100000000" charset="0"/>
      <p:regular r:id="rId31"/>
      <p:bold r:id="rId32"/>
      <p:italic r:id="rId33"/>
      <p:boldItalic r:id="rId34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88F"/>
    <a:srgbClr val="D82233"/>
    <a:srgbClr val="DE1E5A"/>
    <a:srgbClr val="AEE9EC"/>
    <a:srgbClr val="D83A5E"/>
    <a:srgbClr val="2DB6BC"/>
    <a:srgbClr val="F5CFD8"/>
    <a:srgbClr val="FAB001"/>
    <a:srgbClr val="8D358B"/>
    <a:srgbClr val="F08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2" autoAdjust="0"/>
    <p:restoredTop sz="95736" autoAdjust="0"/>
  </p:normalViewPr>
  <p:slideViewPr>
    <p:cSldViewPr snapToGrid="0" showGuides="1">
      <p:cViewPr varScale="1">
        <p:scale>
          <a:sx n="110" d="100"/>
          <a:sy n="110" d="100"/>
        </p:scale>
        <p:origin x="1680" y="96"/>
      </p:cViewPr>
      <p:guideLst>
        <p:guide orient="horz" pos="2205"/>
        <p:guide pos="28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EBCAB23E-5E8D-4EE2-83B5-ED1C61A16838}" type="datetimeFigureOut">
              <a:rPr lang="en-GB"/>
              <a:pPr>
                <a:defRPr/>
              </a:pPr>
              <a:t>05/06/2020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8FA9FD05-3BB6-41CC-853D-2075B3AECAB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656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928FEF98-7973-4A8C-8B7D-76BB1CDE8734}" type="datetimeFigureOut">
              <a:rPr lang="en-GB"/>
              <a:pPr>
                <a:defRPr/>
              </a:pPr>
              <a:t>05/06/2020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72C48283-2588-4AA5-AB63-C726861FDEB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354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67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114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833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63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38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4844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  <p:sldLayoutId id="2147483679" r:id="rId5"/>
    <p:sldLayoutId id="2147483686" r:id="rId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9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F2091A-C86D-4499-999C-9B106B13E7E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D08C2C0-05AE-4091-B7C5-5AD4BD2EA845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D114D98-EB13-46E5-8146-838138614DF0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2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592284" y="789259"/>
            <a:ext cx="7951355" cy="1680476"/>
          </a:xfrm>
          <a:prstGeom prst="roundRect">
            <a:avLst>
              <a:gd name="adj" fmla="val 630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at bed 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ks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enormous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!”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exclaimed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Kit to Jake. “I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ink a ki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prince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would have slept in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here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.”</a:t>
            </a:r>
          </a:p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Yeah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, it is definitely f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someone imp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tant… I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know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! F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the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chie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f of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is pla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e, Ki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Jake!” joked Jake.</a:t>
            </a:r>
          </a:p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“You m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ea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n, Ki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Kit! It s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nds bett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!” laughed Kit.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5921581" y="856383"/>
            <a:ext cx="324956" cy="338686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8" y="3676870"/>
            <a:ext cx="798805" cy="2514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94" y="3676870"/>
            <a:ext cx="767390" cy="251431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936637" y="1710431"/>
            <a:ext cx="0" cy="769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3675852" y="1775075"/>
            <a:ext cx="324956" cy="338686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4404759" y="1775076"/>
            <a:ext cx="324956" cy="338686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2974595" y="1775076"/>
            <a:ext cx="324956" cy="338686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69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84213" y="820704"/>
            <a:ext cx="7775575" cy="1198219"/>
          </a:xfrm>
          <a:prstGeom prst="roundRect">
            <a:avLst>
              <a:gd name="adj" fmla="val 741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/>
            <a:r>
              <a:rPr lang="en-GB" dirty="0">
                <a:solidFill>
                  <a:schemeClr val="tx1">
                    <a:lumMod val="95000"/>
                  </a:schemeClr>
                </a:solidFill>
                <a:latin typeface="Twinkl" pitchFamily="50" charset="0"/>
              </a:rPr>
              <a:t>Mrs Tan takes some photos on her tablet. She notices the beautiful tapestry hanging on the wall. Click on the tapestries to spell each word.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831" y="1844157"/>
            <a:ext cx="2507192" cy="68580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19" name="Oval 18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10" name="Kit's teachings"/>
          <p:cNvGrpSpPr>
            <a:grpSpLocks/>
          </p:cNvGrpSpPr>
          <p:nvPr/>
        </p:nvGrpSpPr>
        <p:grpSpPr bwMode="auto">
          <a:xfrm>
            <a:off x="720725" y="5157788"/>
            <a:ext cx="4464050" cy="1008062"/>
            <a:chOff x="683568" y="5157192"/>
            <a:chExt cx="4464496" cy="1008112"/>
          </a:xfrm>
        </p:grpSpPr>
        <p:sp>
          <p:nvSpPr>
            <p:cNvPr id="11" name="Rectangle: Rounded Corners 9">
              <a:extLst>
                <a:ext uri="{FF2B5EF4-FFF2-40B4-BE49-F238E27FC236}">
                  <a16:creationId xmlns:a16="http://schemas.microsoft.com/office/drawing/2014/main" id="{609CDF5D-F034-46B3-9510-21EA080CF73B}"/>
                </a:ext>
              </a:extLst>
            </p:cNvPr>
            <p:cNvSpPr/>
            <p:nvPr/>
          </p:nvSpPr>
          <p:spPr>
            <a:xfrm>
              <a:off x="1475810" y="5517572"/>
              <a:ext cx="3672254" cy="431821"/>
            </a:xfrm>
            <a:prstGeom prst="roundRect">
              <a:avLst>
                <a:gd name="adj" fmla="val 50000"/>
              </a:avLst>
            </a:prstGeom>
            <a:solidFill>
              <a:srgbClr val="FAB00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GB" dirty="0">
                  <a:solidFill>
                    <a:schemeClr val="bg1"/>
                  </a:solidFill>
                  <a:latin typeface="Twinkl SemiBold" pitchFamily="2" charset="0"/>
                </a:rPr>
                <a:t>  Click me for Kit’s teaching tips!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C0D6527-B0DA-4A00-9208-82A7E907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683568" y="515719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AB001"/>
              </a:solidFill>
            </a:ln>
          </p:spPr>
        </p:pic>
      </p:grpSp>
      <p:sp>
        <p:nvSpPr>
          <p:cNvPr id="13" name="Kit's teaching bubble">
            <a:extLst>
              <a:ext uri="{FF2B5EF4-FFF2-40B4-BE49-F238E27FC236}">
                <a16:creationId xmlns:a16="http://schemas.microsoft.com/office/drawing/2014/main" id="{B250C7C4-4936-42BB-A175-998F415F4CE4}"/>
              </a:ext>
            </a:extLst>
          </p:cNvPr>
          <p:cNvSpPr/>
          <p:nvPr/>
        </p:nvSpPr>
        <p:spPr>
          <a:xfrm>
            <a:off x="1430338" y="4484688"/>
            <a:ext cx="3754437" cy="869950"/>
          </a:xfrm>
          <a:prstGeom prst="wedgeRoundRectCallout">
            <a:avLst>
              <a:gd name="adj1" fmla="val -40712"/>
              <a:gd name="adj2" fmla="val 67726"/>
              <a:gd name="adj3" fmla="val 16667"/>
            </a:avLst>
          </a:prstGeom>
          <a:solidFill>
            <a:schemeClr val="bg1"/>
          </a:solidFill>
          <a:ln w="28575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They are all ‘</a:t>
            </a:r>
            <a:r>
              <a:rPr lang="en-GB" dirty="0" err="1">
                <a:solidFill>
                  <a:schemeClr val="tx1"/>
                </a:solidFill>
                <a:latin typeface="Twinkl" pitchFamily="50" charset="0"/>
              </a:rPr>
              <a:t>ie</a:t>
            </a: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’ words. The ‘</a:t>
            </a:r>
            <a:r>
              <a:rPr lang="en-GB" dirty="0" err="1">
                <a:solidFill>
                  <a:schemeClr val="tx1"/>
                </a:solidFill>
                <a:latin typeface="Twinkl" pitchFamily="50" charset="0"/>
              </a:rPr>
              <a:t>ie</a:t>
            </a: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’ goes in the middle of the word.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Close bubble">
            <a:extLst>
              <a:ext uri="{FF2B5EF4-FFF2-40B4-BE49-F238E27FC236}">
                <a16:creationId xmlns:a16="http://schemas.microsoft.com/office/drawing/2014/main" id="{48FF1DDD-DDC2-40AB-AF1C-61F2EF72D0B9}"/>
              </a:ext>
            </a:extLst>
          </p:cNvPr>
          <p:cNvSpPr/>
          <p:nvPr/>
        </p:nvSpPr>
        <p:spPr>
          <a:xfrm>
            <a:off x="5016328" y="4411930"/>
            <a:ext cx="282575" cy="280988"/>
          </a:xfrm>
          <a:prstGeom prst="ellipse">
            <a:avLst/>
          </a:prstGeom>
          <a:solidFill>
            <a:srgbClr val="FA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0636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19" name="Oval 18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43485" y="812935"/>
            <a:ext cx="1245088" cy="878402"/>
            <a:chOff x="943485" y="812935"/>
            <a:chExt cx="1245088" cy="8784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011" y="812935"/>
              <a:ext cx="755089" cy="878402"/>
            </a:xfrm>
            <a:prstGeom prst="rect">
              <a:avLst/>
            </a:prstGeom>
          </p:spPr>
        </p:pic>
        <p:sp>
          <p:nvSpPr>
            <p:cNvPr id="31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943485" y="1026169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t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943485" y="1873201"/>
            <a:ext cx="1245088" cy="878402"/>
            <a:chOff x="943485" y="1873201"/>
            <a:chExt cx="1245088" cy="87840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011" y="1873201"/>
              <a:ext cx="755089" cy="878402"/>
            </a:xfrm>
            <a:prstGeom prst="rect">
              <a:avLst/>
            </a:prstGeom>
          </p:spPr>
        </p:pic>
        <p:sp>
          <p:nvSpPr>
            <p:cNvPr id="36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943485" y="2078151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r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943485" y="2933467"/>
            <a:ext cx="1245088" cy="878402"/>
            <a:chOff x="943485" y="2933467"/>
            <a:chExt cx="1245088" cy="87840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011" y="2933467"/>
              <a:ext cx="755089" cy="878402"/>
            </a:xfrm>
            <a:prstGeom prst="rect">
              <a:avLst/>
            </a:prstGeom>
          </p:spPr>
        </p:pic>
        <p:sp>
          <p:nvSpPr>
            <p:cNvPr id="37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943485" y="3116934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l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943485" y="3993733"/>
            <a:ext cx="1245088" cy="878402"/>
            <a:chOff x="943485" y="3993733"/>
            <a:chExt cx="1245088" cy="87840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011" y="3993733"/>
              <a:ext cx="755089" cy="878402"/>
            </a:xfrm>
            <a:prstGeom prst="rect">
              <a:avLst/>
            </a:prstGeom>
          </p:spPr>
        </p:pic>
        <p:sp>
          <p:nvSpPr>
            <p:cNvPr id="38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943485" y="4132701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a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943485" y="5053999"/>
            <a:ext cx="1245088" cy="878402"/>
            <a:chOff x="943485" y="5053999"/>
            <a:chExt cx="1245088" cy="87840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011" y="5053999"/>
              <a:ext cx="755089" cy="878402"/>
            </a:xfrm>
            <a:prstGeom prst="rect">
              <a:avLst/>
            </a:prstGeom>
          </p:spPr>
        </p:pic>
        <p:sp>
          <p:nvSpPr>
            <p:cNvPr id="41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943485" y="5202197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f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075169" y="1457969"/>
            <a:ext cx="1245088" cy="878402"/>
            <a:chOff x="2075169" y="1457969"/>
            <a:chExt cx="1245088" cy="87840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695" y="1457969"/>
              <a:ext cx="755089" cy="878402"/>
            </a:xfrm>
            <a:prstGeom prst="rect">
              <a:avLst/>
            </a:prstGeom>
          </p:spPr>
        </p:pic>
        <p:sp>
          <p:nvSpPr>
            <p:cNvPr id="43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2075169" y="1671203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 err="1">
                  <a:solidFill>
                    <a:schemeClr val="tx1"/>
                  </a:solidFill>
                  <a:latin typeface="Twinkl SemiBold" pitchFamily="2" charset="0"/>
                </a:rPr>
                <a:t>th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2075169" y="2498479"/>
            <a:ext cx="1245088" cy="878402"/>
            <a:chOff x="2075169" y="2498479"/>
            <a:chExt cx="1245088" cy="878402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695" y="2498479"/>
              <a:ext cx="755089" cy="878402"/>
            </a:xfrm>
            <a:prstGeom prst="rect">
              <a:avLst/>
            </a:prstGeom>
          </p:spPr>
        </p:pic>
        <p:sp>
          <p:nvSpPr>
            <p:cNvPr id="45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2075169" y="2711713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 err="1">
                  <a:solidFill>
                    <a:schemeClr val="tx1"/>
                  </a:solidFill>
                  <a:latin typeface="Twinkl SemiBold" pitchFamily="2" charset="0"/>
                </a:rPr>
                <a:t>ch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2075169" y="4567831"/>
            <a:ext cx="1245088" cy="878402"/>
            <a:chOff x="2075169" y="4567831"/>
            <a:chExt cx="1245088" cy="878402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695" y="4567831"/>
              <a:ext cx="755089" cy="878402"/>
            </a:xfrm>
            <a:prstGeom prst="rect">
              <a:avLst/>
            </a:prstGeom>
          </p:spPr>
        </p:pic>
        <p:sp>
          <p:nvSpPr>
            <p:cNvPr id="49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2075169" y="4781065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n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3956128" y="3258325"/>
            <a:ext cx="579360" cy="20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: Rounded Corners 19">
            <a:extLst>
              <a:ext uri="{FF2B5EF4-FFF2-40B4-BE49-F238E27FC236}">
                <a16:creationId xmlns:a16="http://schemas.microsoft.com/office/drawing/2014/main" id="{4BC43678-4A88-407D-8123-42A7BF4255CB}"/>
              </a:ext>
            </a:extLst>
          </p:cNvPr>
          <p:cNvSpPr/>
          <p:nvPr/>
        </p:nvSpPr>
        <p:spPr bwMode="auto">
          <a:xfrm>
            <a:off x="4422084" y="2670714"/>
            <a:ext cx="1245088" cy="431800"/>
          </a:xfrm>
          <a:prstGeom prst="roundRect">
            <a:avLst>
              <a:gd name="adj" fmla="val 5000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n-GB" sz="5400" dirty="0" err="1">
                <a:solidFill>
                  <a:schemeClr val="tx1"/>
                </a:solidFill>
                <a:latin typeface="Twinkl SemiBold" pitchFamily="2" charset="0"/>
              </a:rPr>
              <a:t>ie</a:t>
            </a:r>
            <a:endParaRPr lang="en-GB" dirty="0">
              <a:solidFill>
                <a:schemeClr val="tx1"/>
              </a:solidFill>
              <a:latin typeface="Twinkl SemiBold" pitchFamily="2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2075169" y="3544663"/>
            <a:ext cx="1245088" cy="878402"/>
            <a:chOff x="2075169" y="3544663"/>
            <a:chExt cx="1245088" cy="878402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695" y="3544663"/>
              <a:ext cx="755089" cy="878402"/>
            </a:xfrm>
            <a:prstGeom prst="rect">
              <a:avLst/>
            </a:prstGeom>
          </p:spPr>
        </p:pic>
        <p:sp>
          <p:nvSpPr>
            <p:cNvPr id="47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2075169" y="3757897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f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sp>
        <p:nvSpPr>
          <p:cNvPr id="78" name="Rectangle: Rounded Corners 19">
            <a:extLst>
              <a:ext uri="{FF2B5EF4-FFF2-40B4-BE49-F238E27FC236}">
                <a16:creationId xmlns:a16="http://schemas.microsoft.com/office/drawing/2014/main" id="{4BC43678-4A88-407D-8123-42A7BF4255CB}"/>
              </a:ext>
            </a:extLst>
          </p:cNvPr>
          <p:cNvSpPr/>
          <p:nvPr/>
        </p:nvSpPr>
        <p:spPr bwMode="auto">
          <a:xfrm>
            <a:off x="3606506" y="2669043"/>
            <a:ext cx="1245088" cy="431800"/>
          </a:xfrm>
          <a:prstGeom prst="roundRect">
            <a:avLst>
              <a:gd name="adj" fmla="val 5000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n-GB" sz="5400" dirty="0" err="1">
                <a:solidFill>
                  <a:schemeClr val="tx1"/>
                </a:solidFill>
                <a:latin typeface="Twinkl SemiBold" pitchFamily="2" charset="0"/>
              </a:rPr>
              <a:t>th</a:t>
            </a:r>
            <a:endParaRPr lang="en-GB" dirty="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79" name="Rectangle: Rounded Corners 19">
            <a:extLst>
              <a:ext uri="{FF2B5EF4-FFF2-40B4-BE49-F238E27FC236}">
                <a16:creationId xmlns:a16="http://schemas.microsoft.com/office/drawing/2014/main" id="{4BC43678-4A88-407D-8123-42A7BF4255CB}"/>
              </a:ext>
            </a:extLst>
          </p:cNvPr>
          <p:cNvSpPr/>
          <p:nvPr/>
        </p:nvSpPr>
        <p:spPr bwMode="auto">
          <a:xfrm>
            <a:off x="5102175" y="2751603"/>
            <a:ext cx="1245088" cy="431800"/>
          </a:xfrm>
          <a:prstGeom prst="roundRect">
            <a:avLst>
              <a:gd name="adj" fmla="val 5000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n-GB" sz="5400" dirty="0">
                <a:solidFill>
                  <a:schemeClr val="tx1"/>
                </a:solidFill>
                <a:latin typeface="Twinkl SemiBold" pitchFamily="2" charset="0"/>
              </a:rPr>
              <a:t>f</a:t>
            </a:r>
            <a:endParaRPr lang="en-GB" dirty="0">
              <a:solidFill>
                <a:schemeClr val="tx1"/>
              </a:solidFill>
              <a:latin typeface="Twinkl SemiBold" pitchFamily="2" charset="0"/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482" y="2336371"/>
            <a:ext cx="2876327" cy="4168195"/>
          </a:xfrm>
          <a:prstGeom prst="rect">
            <a:avLst/>
          </a:prstGeom>
        </p:spPr>
      </p:pic>
      <p:cxnSp>
        <p:nvCxnSpPr>
          <p:cNvPr id="82" name="Straight Connector 81"/>
          <p:cNvCxnSpPr/>
          <p:nvPr/>
        </p:nvCxnSpPr>
        <p:spPr>
          <a:xfrm>
            <a:off x="5497431" y="3258325"/>
            <a:ext cx="579360" cy="20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: Rounded Corners 19">
            <a:extLst>
              <a:ext uri="{FF2B5EF4-FFF2-40B4-BE49-F238E27FC236}">
                <a16:creationId xmlns:a16="http://schemas.microsoft.com/office/drawing/2014/main" id="{4BC43678-4A88-407D-8123-42A7BF4255CB}"/>
              </a:ext>
            </a:extLst>
          </p:cNvPr>
          <p:cNvSpPr/>
          <p:nvPr/>
        </p:nvSpPr>
        <p:spPr bwMode="auto">
          <a:xfrm>
            <a:off x="5099866" y="2746601"/>
            <a:ext cx="1245088" cy="431800"/>
          </a:xfrm>
          <a:prstGeom prst="roundRect">
            <a:avLst>
              <a:gd name="adj" fmla="val 5000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n-GB" sz="5400" dirty="0">
                <a:solidFill>
                  <a:schemeClr val="tx1"/>
                </a:solidFill>
                <a:latin typeface="Twinkl SemiBold" pitchFamily="2" charset="0"/>
              </a:rPr>
              <a:t>f</a:t>
            </a:r>
            <a:endParaRPr lang="en-GB" dirty="0">
              <a:solidFill>
                <a:schemeClr val="tx1"/>
              </a:solidFill>
              <a:latin typeface="Twinkl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17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19" name="Oval 18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43485" y="812935"/>
            <a:ext cx="1245088" cy="878402"/>
            <a:chOff x="943485" y="812935"/>
            <a:chExt cx="1245088" cy="8784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011" y="812935"/>
              <a:ext cx="755089" cy="878402"/>
            </a:xfrm>
            <a:prstGeom prst="rect">
              <a:avLst/>
            </a:prstGeom>
          </p:spPr>
        </p:pic>
        <p:sp>
          <p:nvSpPr>
            <p:cNvPr id="31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943485" y="1026169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t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943485" y="1873201"/>
            <a:ext cx="1245088" cy="878402"/>
            <a:chOff x="943485" y="1873201"/>
            <a:chExt cx="1245088" cy="87840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011" y="1873201"/>
              <a:ext cx="755089" cy="878402"/>
            </a:xfrm>
            <a:prstGeom prst="rect">
              <a:avLst/>
            </a:prstGeom>
          </p:spPr>
        </p:pic>
        <p:sp>
          <p:nvSpPr>
            <p:cNvPr id="36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943485" y="2078151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r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943485" y="2933467"/>
            <a:ext cx="1245088" cy="878402"/>
            <a:chOff x="943485" y="2933467"/>
            <a:chExt cx="1245088" cy="87840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011" y="2933467"/>
              <a:ext cx="755089" cy="878402"/>
            </a:xfrm>
            <a:prstGeom prst="rect">
              <a:avLst/>
            </a:prstGeom>
          </p:spPr>
        </p:pic>
        <p:sp>
          <p:nvSpPr>
            <p:cNvPr id="37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943485" y="3116934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l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943485" y="3993733"/>
            <a:ext cx="1245088" cy="878402"/>
            <a:chOff x="943485" y="3993733"/>
            <a:chExt cx="1245088" cy="87840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011" y="3993733"/>
              <a:ext cx="755089" cy="878402"/>
            </a:xfrm>
            <a:prstGeom prst="rect">
              <a:avLst/>
            </a:prstGeom>
          </p:spPr>
        </p:pic>
        <p:sp>
          <p:nvSpPr>
            <p:cNvPr id="38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943485" y="4132701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a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943485" y="5053999"/>
            <a:ext cx="1245088" cy="878402"/>
            <a:chOff x="943485" y="5053999"/>
            <a:chExt cx="1245088" cy="87840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011" y="5053999"/>
              <a:ext cx="755089" cy="878402"/>
            </a:xfrm>
            <a:prstGeom prst="rect">
              <a:avLst/>
            </a:prstGeom>
          </p:spPr>
        </p:pic>
        <p:sp>
          <p:nvSpPr>
            <p:cNvPr id="41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943485" y="5202197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f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075169" y="1457969"/>
            <a:ext cx="1245088" cy="878402"/>
            <a:chOff x="2075169" y="1457969"/>
            <a:chExt cx="1245088" cy="87840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695" y="1457969"/>
              <a:ext cx="755089" cy="878402"/>
            </a:xfrm>
            <a:prstGeom prst="rect">
              <a:avLst/>
            </a:prstGeom>
          </p:spPr>
        </p:pic>
        <p:sp>
          <p:nvSpPr>
            <p:cNvPr id="43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2075169" y="1671203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 err="1">
                  <a:solidFill>
                    <a:schemeClr val="tx1"/>
                  </a:solidFill>
                  <a:latin typeface="Twinkl SemiBold" pitchFamily="2" charset="0"/>
                </a:rPr>
                <a:t>th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2075169" y="2498479"/>
            <a:ext cx="1245088" cy="878402"/>
            <a:chOff x="2075169" y="2498479"/>
            <a:chExt cx="1245088" cy="878402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695" y="2498479"/>
              <a:ext cx="755089" cy="878402"/>
            </a:xfrm>
            <a:prstGeom prst="rect">
              <a:avLst/>
            </a:prstGeom>
          </p:spPr>
        </p:pic>
        <p:sp>
          <p:nvSpPr>
            <p:cNvPr id="45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2075169" y="2711713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 err="1">
                  <a:solidFill>
                    <a:schemeClr val="tx1"/>
                  </a:solidFill>
                  <a:latin typeface="Twinkl SemiBold" pitchFamily="2" charset="0"/>
                </a:rPr>
                <a:t>ch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2075169" y="4567831"/>
            <a:ext cx="1245088" cy="878402"/>
            <a:chOff x="2075169" y="4567831"/>
            <a:chExt cx="1245088" cy="878402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695" y="4567831"/>
              <a:ext cx="755089" cy="878402"/>
            </a:xfrm>
            <a:prstGeom prst="rect">
              <a:avLst/>
            </a:prstGeom>
          </p:spPr>
        </p:pic>
        <p:sp>
          <p:nvSpPr>
            <p:cNvPr id="49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2075169" y="4781065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n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3956128" y="3258325"/>
            <a:ext cx="579360" cy="20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: Rounded Corners 19">
            <a:extLst>
              <a:ext uri="{FF2B5EF4-FFF2-40B4-BE49-F238E27FC236}">
                <a16:creationId xmlns:a16="http://schemas.microsoft.com/office/drawing/2014/main" id="{4BC43678-4A88-407D-8123-42A7BF4255CB}"/>
              </a:ext>
            </a:extLst>
          </p:cNvPr>
          <p:cNvSpPr/>
          <p:nvPr/>
        </p:nvSpPr>
        <p:spPr bwMode="auto">
          <a:xfrm>
            <a:off x="4422084" y="2670714"/>
            <a:ext cx="1245088" cy="431800"/>
          </a:xfrm>
          <a:prstGeom prst="roundRect">
            <a:avLst>
              <a:gd name="adj" fmla="val 5000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n-GB" sz="5400" dirty="0" err="1">
                <a:solidFill>
                  <a:schemeClr val="tx1"/>
                </a:solidFill>
                <a:latin typeface="Twinkl SemiBold" pitchFamily="2" charset="0"/>
              </a:rPr>
              <a:t>ie</a:t>
            </a:r>
            <a:endParaRPr lang="en-GB" dirty="0">
              <a:solidFill>
                <a:schemeClr val="tx1"/>
              </a:solidFill>
              <a:latin typeface="Twinkl SemiBold" pitchFamily="2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2075169" y="3544663"/>
            <a:ext cx="1245088" cy="878402"/>
            <a:chOff x="2075169" y="3544663"/>
            <a:chExt cx="1245088" cy="878402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695" y="3544663"/>
              <a:ext cx="755089" cy="878402"/>
            </a:xfrm>
            <a:prstGeom prst="rect">
              <a:avLst/>
            </a:prstGeom>
          </p:spPr>
        </p:pic>
        <p:sp>
          <p:nvSpPr>
            <p:cNvPr id="47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2075169" y="3757897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f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sp>
        <p:nvSpPr>
          <p:cNvPr id="78" name="Rectangle: Rounded Corners 19">
            <a:extLst>
              <a:ext uri="{FF2B5EF4-FFF2-40B4-BE49-F238E27FC236}">
                <a16:creationId xmlns:a16="http://schemas.microsoft.com/office/drawing/2014/main" id="{4BC43678-4A88-407D-8123-42A7BF4255CB}"/>
              </a:ext>
            </a:extLst>
          </p:cNvPr>
          <p:cNvSpPr/>
          <p:nvPr/>
        </p:nvSpPr>
        <p:spPr bwMode="auto">
          <a:xfrm>
            <a:off x="3606506" y="2669043"/>
            <a:ext cx="1245088" cy="431800"/>
          </a:xfrm>
          <a:prstGeom prst="roundRect">
            <a:avLst>
              <a:gd name="adj" fmla="val 5000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n-GB" sz="5400" dirty="0" err="1">
                <a:solidFill>
                  <a:schemeClr val="tx1"/>
                </a:solidFill>
                <a:latin typeface="Twinkl SemiBold" pitchFamily="2" charset="0"/>
              </a:rPr>
              <a:t>ch</a:t>
            </a:r>
            <a:endParaRPr lang="en-GB" dirty="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79" name="Rectangle: Rounded Corners 19">
            <a:extLst>
              <a:ext uri="{FF2B5EF4-FFF2-40B4-BE49-F238E27FC236}">
                <a16:creationId xmlns:a16="http://schemas.microsoft.com/office/drawing/2014/main" id="{4BC43678-4A88-407D-8123-42A7BF4255CB}"/>
              </a:ext>
            </a:extLst>
          </p:cNvPr>
          <p:cNvSpPr/>
          <p:nvPr/>
        </p:nvSpPr>
        <p:spPr bwMode="auto">
          <a:xfrm>
            <a:off x="5102175" y="2751603"/>
            <a:ext cx="1245088" cy="431800"/>
          </a:xfrm>
          <a:prstGeom prst="roundRect">
            <a:avLst>
              <a:gd name="adj" fmla="val 5000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n-GB" sz="5400" dirty="0">
                <a:solidFill>
                  <a:schemeClr val="tx1"/>
                </a:solidFill>
                <a:latin typeface="Twinkl SemiBold" pitchFamily="2" charset="0"/>
              </a:rPr>
              <a:t>f</a:t>
            </a:r>
            <a:endParaRPr lang="en-GB" dirty="0">
              <a:solidFill>
                <a:schemeClr val="tx1"/>
              </a:solidFill>
              <a:latin typeface="Twinkl SemiBold" pitchFamily="2" charset="0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>
            <a:off x="5497431" y="3258325"/>
            <a:ext cx="579360" cy="20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: Rounded Corners 19">
            <a:extLst>
              <a:ext uri="{FF2B5EF4-FFF2-40B4-BE49-F238E27FC236}">
                <a16:creationId xmlns:a16="http://schemas.microsoft.com/office/drawing/2014/main" id="{4BC43678-4A88-407D-8123-42A7BF4255CB}"/>
              </a:ext>
            </a:extLst>
          </p:cNvPr>
          <p:cNvSpPr/>
          <p:nvPr/>
        </p:nvSpPr>
        <p:spPr bwMode="auto">
          <a:xfrm>
            <a:off x="5099866" y="2746601"/>
            <a:ext cx="1245088" cy="431800"/>
          </a:xfrm>
          <a:prstGeom prst="roundRect">
            <a:avLst>
              <a:gd name="adj" fmla="val 5000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n-GB" sz="5400" dirty="0">
                <a:solidFill>
                  <a:schemeClr val="tx1"/>
                </a:solidFill>
                <a:latin typeface="Twinkl SemiBold" pitchFamily="2" charset="0"/>
              </a:rPr>
              <a:t>f</a:t>
            </a:r>
            <a:endParaRPr lang="en-GB" dirty="0">
              <a:solidFill>
                <a:schemeClr val="tx1"/>
              </a:solidFill>
              <a:latin typeface="Twinkl SemiBold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560" y="1352065"/>
            <a:ext cx="2324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6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19" name="Oval 18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43485" y="812935"/>
            <a:ext cx="1245088" cy="878402"/>
            <a:chOff x="943485" y="812935"/>
            <a:chExt cx="1245088" cy="8784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011" y="812935"/>
              <a:ext cx="755089" cy="878402"/>
            </a:xfrm>
            <a:prstGeom prst="rect">
              <a:avLst/>
            </a:prstGeom>
          </p:spPr>
        </p:pic>
        <p:sp>
          <p:nvSpPr>
            <p:cNvPr id="31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943485" y="1026169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t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943485" y="1873201"/>
            <a:ext cx="1245088" cy="878402"/>
            <a:chOff x="943485" y="1873201"/>
            <a:chExt cx="1245088" cy="87840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011" y="1873201"/>
              <a:ext cx="755089" cy="878402"/>
            </a:xfrm>
            <a:prstGeom prst="rect">
              <a:avLst/>
            </a:prstGeom>
          </p:spPr>
        </p:pic>
        <p:sp>
          <p:nvSpPr>
            <p:cNvPr id="36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943485" y="2078151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r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943485" y="2933467"/>
            <a:ext cx="1245088" cy="878402"/>
            <a:chOff x="943485" y="2933467"/>
            <a:chExt cx="1245088" cy="87840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011" y="2933467"/>
              <a:ext cx="755089" cy="878402"/>
            </a:xfrm>
            <a:prstGeom prst="rect">
              <a:avLst/>
            </a:prstGeom>
          </p:spPr>
        </p:pic>
        <p:sp>
          <p:nvSpPr>
            <p:cNvPr id="37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943485" y="3116934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l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943485" y="3993733"/>
            <a:ext cx="1245088" cy="878402"/>
            <a:chOff x="943485" y="3993733"/>
            <a:chExt cx="1245088" cy="87840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011" y="3993733"/>
              <a:ext cx="755089" cy="878402"/>
            </a:xfrm>
            <a:prstGeom prst="rect">
              <a:avLst/>
            </a:prstGeom>
          </p:spPr>
        </p:pic>
        <p:sp>
          <p:nvSpPr>
            <p:cNvPr id="38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943485" y="4132701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a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943485" y="5053999"/>
            <a:ext cx="1245088" cy="878402"/>
            <a:chOff x="943485" y="5053999"/>
            <a:chExt cx="1245088" cy="87840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011" y="5053999"/>
              <a:ext cx="755089" cy="878402"/>
            </a:xfrm>
            <a:prstGeom prst="rect">
              <a:avLst/>
            </a:prstGeom>
          </p:spPr>
        </p:pic>
        <p:sp>
          <p:nvSpPr>
            <p:cNvPr id="41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943485" y="5202197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f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075169" y="1457969"/>
            <a:ext cx="1245088" cy="878402"/>
            <a:chOff x="2075169" y="1457969"/>
            <a:chExt cx="1245088" cy="87840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695" y="1457969"/>
              <a:ext cx="755089" cy="878402"/>
            </a:xfrm>
            <a:prstGeom prst="rect">
              <a:avLst/>
            </a:prstGeom>
          </p:spPr>
        </p:pic>
        <p:sp>
          <p:nvSpPr>
            <p:cNvPr id="43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2075169" y="1671203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 err="1">
                  <a:solidFill>
                    <a:schemeClr val="tx1"/>
                  </a:solidFill>
                  <a:latin typeface="Twinkl SemiBold" pitchFamily="2" charset="0"/>
                </a:rPr>
                <a:t>th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2075169" y="2498479"/>
            <a:ext cx="1245088" cy="878402"/>
            <a:chOff x="2075169" y="2498479"/>
            <a:chExt cx="1245088" cy="878402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695" y="2498479"/>
              <a:ext cx="755089" cy="878402"/>
            </a:xfrm>
            <a:prstGeom prst="rect">
              <a:avLst/>
            </a:prstGeom>
          </p:spPr>
        </p:pic>
        <p:sp>
          <p:nvSpPr>
            <p:cNvPr id="45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2075169" y="2711713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 err="1">
                  <a:solidFill>
                    <a:schemeClr val="tx1"/>
                  </a:solidFill>
                  <a:latin typeface="Twinkl SemiBold" pitchFamily="2" charset="0"/>
                </a:rPr>
                <a:t>ch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2075169" y="4567831"/>
            <a:ext cx="1245088" cy="878402"/>
            <a:chOff x="2075169" y="4567831"/>
            <a:chExt cx="1245088" cy="878402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695" y="4567831"/>
              <a:ext cx="755089" cy="878402"/>
            </a:xfrm>
            <a:prstGeom prst="rect">
              <a:avLst/>
            </a:prstGeom>
          </p:spPr>
        </p:pic>
        <p:sp>
          <p:nvSpPr>
            <p:cNvPr id="49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2075169" y="4781065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n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3956128" y="3258325"/>
            <a:ext cx="579360" cy="20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: Rounded Corners 19">
            <a:extLst>
              <a:ext uri="{FF2B5EF4-FFF2-40B4-BE49-F238E27FC236}">
                <a16:creationId xmlns:a16="http://schemas.microsoft.com/office/drawing/2014/main" id="{4BC43678-4A88-407D-8123-42A7BF4255CB}"/>
              </a:ext>
            </a:extLst>
          </p:cNvPr>
          <p:cNvSpPr/>
          <p:nvPr/>
        </p:nvSpPr>
        <p:spPr bwMode="auto">
          <a:xfrm>
            <a:off x="4422084" y="2670714"/>
            <a:ext cx="1245088" cy="431800"/>
          </a:xfrm>
          <a:prstGeom prst="roundRect">
            <a:avLst>
              <a:gd name="adj" fmla="val 5000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n-GB" sz="5400" dirty="0" err="1">
                <a:solidFill>
                  <a:schemeClr val="tx1"/>
                </a:solidFill>
                <a:latin typeface="Twinkl SemiBold" pitchFamily="2" charset="0"/>
              </a:rPr>
              <a:t>ie</a:t>
            </a:r>
            <a:endParaRPr lang="en-GB" dirty="0">
              <a:solidFill>
                <a:schemeClr val="tx1"/>
              </a:solidFill>
              <a:latin typeface="Twinkl SemiBold" pitchFamily="2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2075169" y="3544663"/>
            <a:ext cx="1245088" cy="878402"/>
            <a:chOff x="2075169" y="3544663"/>
            <a:chExt cx="1245088" cy="878402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695" y="3544663"/>
              <a:ext cx="755089" cy="878402"/>
            </a:xfrm>
            <a:prstGeom prst="rect">
              <a:avLst/>
            </a:prstGeom>
          </p:spPr>
        </p:pic>
        <p:sp>
          <p:nvSpPr>
            <p:cNvPr id="47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2075169" y="3757897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f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sp>
        <p:nvSpPr>
          <p:cNvPr id="78" name="Rectangle: Rounded Corners 19">
            <a:extLst>
              <a:ext uri="{FF2B5EF4-FFF2-40B4-BE49-F238E27FC236}">
                <a16:creationId xmlns:a16="http://schemas.microsoft.com/office/drawing/2014/main" id="{4BC43678-4A88-407D-8123-42A7BF4255CB}"/>
              </a:ext>
            </a:extLst>
          </p:cNvPr>
          <p:cNvSpPr/>
          <p:nvPr/>
        </p:nvSpPr>
        <p:spPr bwMode="auto">
          <a:xfrm>
            <a:off x="3606506" y="2669043"/>
            <a:ext cx="1245088" cy="431800"/>
          </a:xfrm>
          <a:prstGeom prst="roundRect">
            <a:avLst>
              <a:gd name="adj" fmla="val 5000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n-GB" sz="5400" dirty="0">
                <a:solidFill>
                  <a:schemeClr val="tx1"/>
                </a:solidFill>
                <a:latin typeface="Twinkl SemiBold" pitchFamily="2" charset="0"/>
              </a:rPr>
              <a:t>t</a:t>
            </a:r>
            <a:endParaRPr lang="en-GB" dirty="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79" name="Rectangle: Rounded Corners 19">
            <a:extLst>
              <a:ext uri="{FF2B5EF4-FFF2-40B4-BE49-F238E27FC236}">
                <a16:creationId xmlns:a16="http://schemas.microsoft.com/office/drawing/2014/main" id="{4BC43678-4A88-407D-8123-42A7BF4255CB}"/>
              </a:ext>
            </a:extLst>
          </p:cNvPr>
          <p:cNvSpPr/>
          <p:nvPr/>
        </p:nvSpPr>
        <p:spPr bwMode="auto">
          <a:xfrm>
            <a:off x="5164567" y="2669043"/>
            <a:ext cx="1245088" cy="431800"/>
          </a:xfrm>
          <a:prstGeom prst="roundRect">
            <a:avLst>
              <a:gd name="adj" fmla="val 5000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n-GB" sz="5400" dirty="0">
                <a:solidFill>
                  <a:schemeClr val="tx1"/>
                </a:solidFill>
                <a:latin typeface="Twinkl SemiBold" pitchFamily="2" charset="0"/>
              </a:rPr>
              <a:t>r</a:t>
            </a:r>
            <a:endParaRPr lang="en-GB" dirty="0">
              <a:solidFill>
                <a:schemeClr val="tx1"/>
              </a:solidFill>
              <a:latin typeface="Twinkl SemiBold" pitchFamily="2" charset="0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>
            <a:off x="5497431" y="3258325"/>
            <a:ext cx="579360" cy="20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56" y="2509951"/>
            <a:ext cx="3050554" cy="393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9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78" grpId="0"/>
      <p:bldP spid="7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19" name="Oval 18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43485" y="812935"/>
            <a:ext cx="1245088" cy="878402"/>
            <a:chOff x="943485" y="812935"/>
            <a:chExt cx="1245088" cy="8784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011" y="812935"/>
              <a:ext cx="755089" cy="878402"/>
            </a:xfrm>
            <a:prstGeom prst="rect">
              <a:avLst/>
            </a:prstGeom>
          </p:spPr>
        </p:pic>
        <p:sp>
          <p:nvSpPr>
            <p:cNvPr id="31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943485" y="1026169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t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943485" y="1873201"/>
            <a:ext cx="1245088" cy="878402"/>
            <a:chOff x="943485" y="1873201"/>
            <a:chExt cx="1245088" cy="87840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011" y="1873201"/>
              <a:ext cx="755089" cy="878402"/>
            </a:xfrm>
            <a:prstGeom prst="rect">
              <a:avLst/>
            </a:prstGeom>
          </p:spPr>
        </p:pic>
        <p:sp>
          <p:nvSpPr>
            <p:cNvPr id="36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943485" y="2078151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r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943485" y="2933467"/>
            <a:ext cx="1245088" cy="878402"/>
            <a:chOff x="943485" y="2933467"/>
            <a:chExt cx="1245088" cy="87840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011" y="2933467"/>
              <a:ext cx="755089" cy="878402"/>
            </a:xfrm>
            <a:prstGeom prst="rect">
              <a:avLst/>
            </a:prstGeom>
          </p:spPr>
        </p:pic>
        <p:sp>
          <p:nvSpPr>
            <p:cNvPr id="37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943485" y="3116934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l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943485" y="3993733"/>
            <a:ext cx="1245088" cy="878402"/>
            <a:chOff x="943485" y="3993733"/>
            <a:chExt cx="1245088" cy="87840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011" y="3993733"/>
              <a:ext cx="755089" cy="878402"/>
            </a:xfrm>
            <a:prstGeom prst="rect">
              <a:avLst/>
            </a:prstGeom>
          </p:spPr>
        </p:pic>
        <p:sp>
          <p:nvSpPr>
            <p:cNvPr id="38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943485" y="4132701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a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943485" y="5053999"/>
            <a:ext cx="1245088" cy="878402"/>
            <a:chOff x="943485" y="5053999"/>
            <a:chExt cx="1245088" cy="87840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011" y="5053999"/>
              <a:ext cx="755089" cy="878402"/>
            </a:xfrm>
            <a:prstGeom prst="rect">
              <a:avLst/>
            </a:prstGeom>
          </p:spPr>
        </p:pic>
        <p:sp>
          <p:nvSpPr>
            <p:cNvPr id="41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943485" y="5202197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f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075169" y="1457969"/>
            <a:ext cx="1245088" cy="878402"/>
            <a:chOff x="2075169" y="1457969"/>
            <a:chExt cx="1245088" cy="87840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695" y="1457969"/>
              <a:ext cx="755089" cy="878402"/>
            </a:xfrm>
            <a:prstGeom prst="rect">
              <a:avLst/>
            </a:prstGeom>
          </p:spPr>
        </p:pic>
        <p:sp>
          <p:nvSpPr>
            <p:cNvPr id="43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2075169" y="1671203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 err="1">
                  <a:solidFill>
                    <a:schemeClr val="tx1"/>
                  </a:solidFill>
                  <a:latin typeface="Twinkl SemiBold" pitchFamily="2" charset="0"/>
                </a:rPr>
                <a:t>th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2075169" y="2498479"/>
            <a:ext cx="1245088" cy="878402"/>
            <a:chOff x="2075169" y="2498479"/>
            <a:chExt cx="1245088" cy="878402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695" y="2498479"/>
              <a:ext cx="755089" cy="878402"/>
            </a:xfrm>
            <a:prstGeom prst="rect">
              <a:avLst/>
            </a:prstGeom>
          </p:spPr>
        </p:pic>
        <p:sp>
          <p:nvSpPr>
            <p:cNvPr id="45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2075169" y="2711713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 err="1">
                  <a:solidFill>
                    <a:schemeClr val="tx1"/>
                  </a:solidFill>
                  <a:latin typeface="Twinkl SemiBold" pitchFamily="2" charset="0"/>
                </a:rPr>
                <a:t>ch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2075169" y="4567831"/>
            <a:ext cx="1245088" cy="878402"/>
            <a:chOff x="2075169" y="4567831"/>
            <a:chExt cx="1245088" cy="878402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695" y="4567831"/>
              <a:ext cx="755089" cy="878402"/>
            </a:xfrm>
            <a:prstGeom prst="rect">
              <a:avLst/>
            </a:prstGeom>
          </p:spPr>
        </p:pic>
        <p:sp>
          <p:nvSpPr>
            <p:cNvPr id="49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2075169" y="4781065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n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4375395" y="3258325"/>
            <a:ext cx="579360" cy="20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: Rounded Corners 19">
            <a:extLst>
              <a:ext uri="{FF2B5EF4-FFF2-40B4-BE49-F238E27FC236}">
                <a16:creationId xmlns:a16="http://schemas.microsoft.com/office/drawing/2014/main" id="{4BC43678-4A88-407D-8123-42A7BF4255CB}"/>
              </a:ext>
            </a:extLst>
          </p:cNvPr>
          <p:cNvSpPr/>
          <p:nvPr/>
        </p:nvSpPr>
        <p:spPr bwMode="auto">
          <a:xfrm>
            <a:off x="4841351" y="2670714"/>
            <a:ext cx="1245088" cy="431800"/>
          </a:xfrm>
          <a:prstGeom prst="roundRect">
            <a:avLst>
              <a:gd name="adj" fmla="val 5000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n-GB" sz="5400" dirty="0" err="1">
                <a:solidFill>
                  <a:schemeClr val="tx1"/>
                </a:solidFill>
                <a:latin typeface="Twinkl SemiBold" pitchFamily="2" charset="0"/>
              </a:rPr>
              <a:t>ie</a:t>
            </a:r>
            <a:endParaRPr lang="en-GB" dirty="0">
              <a:solidFill>
                <a:schemeClr val="tx1"/>
              </a:solidFill>
              <a:latin typeface="Twinkl SemiBold" pitchFamily="2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2075169" y="3544663"/>
            <a:ext cx="1245088" cy="878402"/>
            <a:chOff x="2075169" y="3544663"/>
            <a:chExt cx="1245088" cy="878402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695" y="3544663"/>
              <a:ext cx="755089" cy="878402"/>
            </a:xfrm>
            <a:prstGeom prst="rect">
              <a:avLst/>
            </a:prstGeom>
          </p:spPr>
        </p:pic>
        <p:sp>
          <p:nvSpPr>
            <p:cNvPr id="47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2075169" y="3757897"/>
              <a:ext cx="1245088" cy="43180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sz="4000" dirty="0">
                  <a:solidFill>
                    <a:schemeClr val="tx1"/>
                  </a:solidFill>
                  <a:latin typeface="Twinkl SemiBold" pitchFamily="2" charset="0"/>
                </a:rPr>
                <a:t>f</a:t>
              </a:r>
              <a:endParaRPr lang="en-GB" dirty="0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sp>
        <p:nvSpPr>
          <p:cNvPr id="78" name="Rectangle: Rounded Corners 19">
            <a:extLst>
              <a:ext uri="{FF2B5EF4-FFF2-40B4-BE49-F238E27FC236}">
                <a16:creationId xmlns:a16="http://schemas.microsoft.com/office/drawing/2014/main" id="{4BC43678-4A88-407D-8123-42A7BF4255CB}"/>
              </a:ext>
            </a:extLst>
          </p:cNvPr>
          <p:cNvSpPr/>
          <p:nvPr/>
        </p:nvSpPr>
        <p:spPr bwMode="auto">
          <a:xfrm>
            <a:off x="4025773" y="2669043"/>
            <a:ext cx="1245088" cy="431800"/>
          </a:xfrm>
          <a:prstGeom prst="roundRect">
            <a:avLst>
              <a:gd name="adj" fmla="val 5000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n-GB" sz="5400" dirty="0">
                <a:solidFill>
                  <a:schemeClr val="tx1"/>
                </a:solidFill>
                <a:latin typeface="Twinkl SemiBold" pitchFamily="2" charset="0"/>
              </a:rPr>
              <a:t>l</a:t>
            </a:r>
            <a:endParaRPr lang="en-GB" dirty="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79" name="Rectangle: Rounded Corners 19">
            <a:extLst>
              <a:ext uri="{FF2B5EF4-FFF2-40B4-BE49-F238E27FC236}">
                <a16:creationId xmlns:a16="http://schemas.microsoft.com/office/drawing/2014/main" id="{4BC43678-4A88-407D-8123-42A7BF4255CB}"/>
              </a:ext>
            </a:extLst>
          </p:cNvPr>
          <p:cNvSpPr/>
          <p:nvPr/>
        </p:nvSpPr>
        <p:spPr bwMode="auto">
          <a:xfrm>
            <a:off x="5583834" y="2669043"/>
            <a:ext cx="1245088" cy="431800"/>
          </a:xfrm>
          <a:prstGeom prst="roundRect">
            <a:avLst>
              <a:gd name="adj" fmla="val 5000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n-GB" sz="5400" dirty="0">
                <a:solidFill>
                  <a:schemeClr val="tx1"/>
                </a:solidFill>
                <a:latin typeface="Twinkl SemiBold" pitchFamily="2" charset="0"/>
              </a:rPr>
              <a:t>n</a:t>
            </a:r>
            <a:endParaRPr lang="en-GB" dirty="0">
              <a:solidFill>
                <a:schemeClr val="tx1"/>
              </a:solidFill>
              <a:latin typeface="Twinkl SemiBold" pitchFamily="2" charset="0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>
            <a:off x="5916698" y="3258325"/>
            <a:ext cx="579360" cy="20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49" y="2637317"/>
            <a:ext cx="2452197" cy="3850215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3569783" y="3258325"/>
            <a:ext cx="579360" cy="20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19">
            <a:extLst>
              <a:ext uri="{FF2B5EF4-FFF2-40B4-BE49-F238E27FC236}">
                <a16:creationId xmlns:a16="http://schemas.microsoft.com/office/drawing/2014/main" id="{4BC43678-4A88-407D-8123-42A7BF4255CB}"/>
              </a:ext>
            </a:extLst>
          </p:cNvPr>
          <p:cNvSpPr/>
          <p:nvPr/>
        </p:nvSpPr>
        <p:spPr bwMode="auto">
          <a:xfrm>
            <a:off x="3290400" y="2669043"/>
            <a:ext cx="1245088" cy="431800"/>
          </a:xfrm>
          <a:prstGeom prst="roundRect">
            <a:avLst>
              <a:gd name="adj" fmla="val 5000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n-GB" sz="5400" dirty="0">
                <a:solidFill>
                  <a:schemeClr val="tx1"/>
                </a:solidFill>
                <a:latin typeface="Twinkl SemiBold" pitchFamily="2" charset="0"/>
              </a:rPr>
              <a:t>a</a:t>
            </a:r>
            <a:endParaRPr lang="en-GB" dirty="0">
              <a:solidFill>
                <a:schemeClr val="tx1"/>
              </a:solidFill>
              <a:latin typeface="Twinkl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9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84213" y="1355725"/>
            <a:ext cx="7775575" cy="1423689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Find the </a:t>
            </a:r>
            <a:r>
              <a:rPr lang="en-GB" b="1" dirty="0" err="1">
                <a:solidFill>
                  <a:schemeClr val="tx1"/>
                </a:solidFill>
                <a:latin typeface="Twinkl" pitchFamily="50" charset="0"/>
              </a:rPr>
              <a:t>ie</a:t>
            </a: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 pictures hidden in the room.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Write down the words.</a:t>
            </a:r>
          </a:p>
          <a:p>
            <a:pPr algn="ctr"/>
            <a:endParaRPr lang="en-GB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Twinkl" pitchFamily="50" charset="0"/>
              </a:rPr>
              <a:t>Hint: There are four to find.</a:t>
            </a:r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Solar Room Hidden Pictures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EEA7E5-563A-49DA-9ABC-B2A47CD9C69A}"/>
              </a:ext>
            </a:extLst>
          </p:cNvPr>
          <p:cNvGrpSpPr/>
          <p:nvPr/>
        </p:nvGrpSpPr>
        <p:grpSpPr>
          <a:xfrm>
            <a:off x="7863843" y="227397"/>
            <a:ext cx="1280158" cy="504056"/>
            <a:chOff x="8065758" y="1700808"/>
            <a:chExt cx="1114754" cy="504056"/>
          </a:xfrm>
          <a:solidFill>
            <a:srgbClr val="FAB001"/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3CBF56A-4C8D-4855-BE1A-B9737B33EF69}"/>
                </a:ext>
              </a:extLst>
            </p:cNvPr>
            <p:cNvSpPr/>
            <p:nvPr/>
          </p:nvSpPr>
          <p:spPr>
            <a:xfrm>
              <a:off x="8065758" y="1700808"/>
              <a:ext cx="475151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44B21D0-BF23-497D-93A1-783A650A1AFC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grpSp>
        <p:nvGrpSpPr>
          <p:cNvPr id="8" name="Kit's teachings"/>
          <p:cNvGrpSpPr>
            <a:grpSpLocks/>
          </p:cNvGrpSpPr>
          <p:nvPr/>
        </p:nvGrpSpPr>
        <p:grpSpPr bwMode="auto">
          <a:xfrm>
            <a:off x="720725" y="5157788"/>
            <a:ext cx="4464050" cy="1008062"/>
            <a:chOff x="683568" y="5157192"/>
            <a:chExt cx="4464496" cy="1008112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609CDF5D-F034-46B3-9510-21EA080CF73B}"/>
                </a:ext>
              </a:extLst>
            </p:cNvPr>
            <p:cNvSpPr/>
            <p:nvPr/>
          </p:nvSpPr>
          <p:spPr>
            <a:xfrm>
              <a:off x="1475810" y="5517572"/>
              <a:ext cx="3672254" cy="431821"/>
            </a:xfrm>
            <a:prstGeom prst="roundRect">
              <a:avLst>
                <a:gd name="adj" fmla="val 50000"/>
              </a:avLst>
            </a:prstGeom>
            <a:solidFill>
              <a:srgbClr val="FAB00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GB" dirty="0">
                  <a:solidFill>
                    <a:schemeClr val="bg1"/>
                  </a:solidFill>
                  <a:latin typeface="Twinkl SemiBold" pitchFamily="2" charset="0"/>
                </a:rPr>
                <a:t>  Click me for Kit’s teaching tips!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0D6527-B0DA-4A00-9208-82A7E907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683568" y="515719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AB001"/>
              </a:solidFill>
            </a:ln>
          </p:spPr>
        </p:pic>
      </p:grpSp>
      <p:sp>
        <p:nvSpPr>
          <p:cNvPr id="11" name="Kit's teaching bubble">
            <a:extLst>
              <a:ext uri="{FF2B5EF4-FFF2-40B4-BE49-F238E27FC236}">
                <a16:creationId xmlns:a16="http://schemas.microsoft.com/office/drawing/2014/main" id="{B250C7C4-4936-42BB-A175-998F415F4CE4}"/>
              </a:ext>
            </a:extLst>
          </p:cNvPr>
          <p:cNvSpPr/>
          <p:nvPr/>
        </p:nvSpPr>
        <p:spPr>
          <a:xfrm>
            <a:off x="1481962" y="4653756"/>
            <a:ext cx="2674714" cy="782638"/>
          </a:xfrm>
          <a:prstGeom prst="wedgeRoundRectCallout">
            <a:avLst>
              <a:gd name="adj1" fmla="val -40712"/>
              <a:gd name="adj2" fmla="val 67726"/>
              <a:gd name="adj3" fmla="val 16667"/>
            </a:avLst>
          </a:prstGeom>
          <a:solidFill>
            <a:schemeClr val="bg1"/>
          </a:solidFill>
          <a:ln w="28575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This is a great whiteboard activity. </a:t>
            </a:r>
          </a:p>
        </p:txBody>
      </p:sp>
      <p:sp>
        <p:nvSpPr>
          <p:cNvPr id="15" name="Close bubble">
            <a:extLst>
              <a:ext uri="{FF2B5EF4-FFF2-40B4-BE49-F238E27FC236}">
                <a16:creationId xmlns:a16="http://schemas.microsoft.com/office/drawing/2014/main" id="{48FF1DDD-DDC2-40AB-AF1C-61F2EF72D0B9}"/>
              </a:ext>
            </a:extLst>
          </p:cNvPr>
          <p:cNvSpPr/>
          <p:nvPr/>
        </p:nvSpPr>
        <p:spPr>
          <a:xfrm>
            <a:off x="3963906" y="4599710"/>
            <a:ext cx="282575" cy="280988"/>
          </a:xfrm>
          <a:prstGeom prst="ellipse">
            <a:avLst/>
          </a:prstGeom>
          <a:solidFill>
            <a:srgbClr val="FA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447" y="2097472"/>
            <a:ext cx="3218237" cy="47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ounded Rectangle 82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EEA7E5-563A-49DA-9ABC-B2A47CD9C69A}"/>
              </a:ext>
            </a:extLst>
          </p:cNvPr>
          <p:cNvGrpSpPr/>
          <p:nvPr/>
        </p:nvGrpSpPr>
        <p:grpSpPr>
          <a:xfrm>
            <a:off x="7863843" y="227397"/>
            <a:ext cx="1280158" cy="504056"/>
            <a:chOff x="8065758" y="1700808"/>
            <a:chExt cx="1114754" cy="504056"/>
          </a:xfrm>
          <a:solidFill>
            <a:srgbClr val="FAB001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3CBF56A-4C8D-4855-BE1A-B9737B33EF69}"/>
                </a:ext>
              </a:extLst>
            </p:cNvPr>
            <p:cNvSpPr/>
            <p:nvPr/>
          </p:nvSpPr>
          <p:spPr>
            <a:xfrm>
              <a:off x="8065758" y="1700808"/>
              <a:ext cx="475151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4B21D0-BF23-497D-93A1-783A650A1AFC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84" name="Rectangle: Rounded Corners 19">
            <a:extLst>
              <a:ext uri="{FF2B5EF4-FFF2-40B4-BE49-F238E27FC236}">
                <a16:creationId xmlns:a16="http://schemas.microsoft.com/office/drawing/2014/main" id="{4BC43678-4A88-407D-8123-42A7BF4255CB}"/>
              </a:ext>
            </a:extLst>
          </p:cNvPr>
          <p:cNvSpPr/>
          <p:nvPr/>
        </p:nvSpPr>
        <p:spPr bwMode="auto">
          <a:xfrm>
            <a:off x="2756544" y="4201531"/>
            <a:ext cx="1245088" cy="431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Twinkl SemiBold" pitchFamily="2" charset="0"/>
              </a:rPr>
              <a:t>briefcase</a:t>
            </a:r>
          </a:p>
        </p:txBody>
      </p:sp>
      <p:grpSp>
        <p:nvGrpSpPr>
          <p:cNvPr id="85" name="Show button"/>
          <p:cNvGrpSpPr>
            <a:grpSpLocks/>
          </p:cNvGrpSpPr>
          <p:nvPr/>
        </p:nvGrpSpPr>
        <p:grpSpPr bwMode="auto">
          <a:xfrm>
            <a:off x="6853473" y="5534025"/>
            <a:ext cx="1560275" cy="666750"/>
            <a:chOff x="6852910" y="5534675"/>
            <a:chExt cx="1560997" cy="666848"/>
          </a:xfrm>
        </p:grpSpPr>
        <p:sp>
          <p:nvSpPr>
            <p:cNvPr id="109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>
            <a:xfrm>
              <a:off x="6852910" y="5650580"/>
              <a:ext cx="1160763" cy="43186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2A1ED39E-F6F6-4A5E-8BCF-252811413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</p:pic>
      </p:grpSp>
      <p:sp>
        <p:nvSpPr>
          <p:cNvPr id="111" name="Rectangle: Rounded Corners 19">
            <a:extLst>
              <a:ext uri="{FF2B5EF4-FFF2-40B4-BE49-F238E27FC236}">
                <a16:creationId xmlns:a16="http://schemas.microsoft.com/office/drawing/2014/main" id="{4BC43678-4A88-407D-8123-42A7BF4255CB}"/>
              </a:ext>
            </a:extLst>
          </p:cNvPr>
          <p:cNvSpPr/>
          <p:nvPr/>
        </p:nvSpPr>
        <p:spPr bwMode="auto">
          <a:xfrm>
            <a:off x="6527548" y="3848446"/>
            <a:ext cx="906037" cy="431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Twinkl SemiBold" pitchFamily="2" charset="0"/>
              </a:rPr>
              <a:t>priest</a:t>
            </a:r>
          </a:p>
        </p:txBody>
      </p:sp>
      <p:sp>
        <p:nvSpPr>
          <p:cNvPr id="112" name="Rectangle: Rounded Corners 19">
            <a:extLst>
              <a:ext uri="{FF2B5EF4-FFF2-40B4-BE49-F238E27FC236}">
                <a16:creationId xmlns:a16="http://schemas.microsoft.com/office/drawing/2014/main" id="{4BC43678-4A88-407D-8123-42A7BF4255CB}"/>
              </a:ext>
            </a:extLst>
          </p:cNvPr>
          <p:cNvSpPr/>
          <p:nvPr/>
        </p:nvSpPr>
        <p:spPr bwMode="auto">
          <a:xfrm>
            <a:off x="5938382" y="1993381"/>
            <a:ext cx="906037" cy="431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Twinkl SemiBold" pitchFamily="2" charset="0"/>
              </a:rPr>
              <a:t>shield</a:t>
            </a:r>
          </a:p>
        </p:txBody>
      </p:sp>
      <p:sp>
        <p:nvSpPr>
          <p:cNvPr id="113" name="Rectangle: Rounded Corners 19">
            <a:extLst>
              <a:ext uri="{FF2B5EF4-FFF2-40B4-BE49-F238E27FC236}">
                <a16:creationId xmlns:a16="http://schemas.microsoft.com/office/drawing/2014/main" id="{4BC43678-4A88-407D-8123-42A7BF4255CB}"/>
              </a:ext>
            </a:extLst>
          </p:cNvPr>
          <p:cNvSpPr/>
          <p:nvPr/>
        </p:nvSpPr>
        <p:spPr bwMode="auto">
          <a:xfrm>
            <a:off x="5776111" y="2678214"/>
            <a:ext cx="814811" cy="431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Twinkl SemiBold" pitchFamily="2" charset="0"/>
              </a:rPr>
              <a:t>field</a:t>
            </a:r>
          </a:p>
        </p:txBody>
      </p:sp>
    </p:spTree>
    <p:extLst>
      <p:ext uri="{BB962C8B-B14F-4D97-AF65-F5344CB8AC3E}">
        <p14:creationId xmlns:p14="http://schemas.microsoft.com/office/powerpoint/2010/main" val="72028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84" grpId="0" animBg="1"/>
      <p:bldP spid="84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9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592284" y="789259"/>
            <a:ext cx="7951355" cy="1655178"/>
          </a:xfrm>
          <a:prstGeom prst="roundRect">
            <a:avLst>
              <a:gd name="adj" fmla="val 630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Aft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a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shor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 time in the sol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r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m, ev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yone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followed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the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knight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 of it. </a:t>
            </a:r>
          </a:p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“I wond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where we are off to n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ow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?” Kit said to Jake.</a:t>
            </a:r>
          </a:p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“I don’t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know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. I hope it is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warm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as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is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castle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is fr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zi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!” repl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ie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d Kit. 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6351887" y="1453432"/>
            <a:ext cx="324956" cy="338686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936637" y="1710431"/>
            <a:ext cx="0" cy="769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2309647" y="799470"/>
            <a:ext cx="390051" cy="406531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chemeClr val="accent5"/>
          </a:solidFill>
        </p:grpSpPr>
        <p:sp>
          <p:nvSpPr>
            <p:cNvPr id="13" name="Oval 12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1832111" y="1099646"/>
            <a:ext cx="0" cy="769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25" y="2969475"/>
            <a:ext cx="1115057" cy="325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092" y="3717815"/>
            <a:ext cx="1053937" cy="250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82" y="3763756"/>
            <a:ext cx="958531" cy="250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69" y="3755817"/>
            <a:ext cx="955551" cy="250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02" y="3747978"/>
            <a:ext cx="882505" cy="250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218" y="3763756"/>
            <a:ext cx="1043502" cy="250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010" y="3763563"/>
            <a:ext cx="1013688" cy="250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55" y="3753941"/>
            <a:ext cx="963004" cy="25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034" y="3753941"/>
            <a:ext cx="881015" cy="25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890" y="2923309"/>
            <a:ext cx="2130861" cy="32854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922" y="2969475"/>
            <a:ext cx="1201277" cy="3285890"/>
          </a:xfrm>
          <a:prstGeom prst="rect">
            <a:avLst/>
          </a:prstGeom>
        </p:spPr>
      </p:pic>
      <p:sp>
        <p:nvSpPr>
          <p:cNvPr id="28" name="Arc 27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2693618" y="1686742"/>
            <a:ext cx="390051" cy="406531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193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9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592284" y="5343151"/>
            <a:ext cx="7951355" cy="921173"/>
          </a:xfrm>
          <a:prstGeom prst="roundRect">
            <a:avLst>
              <a:gd name="adj" fmla="val 630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Imagine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what it would have b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n like here in </a:t>
            </a:r>
            <a:r>
              <a:rPr lang="en-GB" sz="2000" dirty="0">
                <a:solidFill>
                  <a:srgbClr val="DE1E5A"/>
                </a:solidFill>
              </a:rPr>
              <a:t>January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when it was sn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ow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!” said Jake. Kit was 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cold to reply.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2545039" y="5728757"/>
            <a:ext cx="390051" cy="406531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chemeClr val="accent5"/>
          </a:solidFill>
        </p:grpSpPr>
        <p:sp>
          <p:nvSpPr>
            <p:cNvPr id="13" name="Oval 12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2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57" y="1998525"/>
            <a:ext cx="1115057" cy="325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092" y="2746865"/>
            <a:ext cx="1053937" cy="250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82" y="2792806"/>
            <a:ext cx="958531" cy="250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69" y="2784867"/>
            <a:ext cx="955551" cy="250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02" y="2777028"/>
            <a:ext cx="882505" cy="250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218" y="2792806"/>
            <a:ext cx="1043502" cy="250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010" y="2792613"/>
            <a:ext cx="1013688" cy="250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55" y="2782991"/>
            <a:ext cx="963004" cy="25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034" y="2782991"/>
            <a:ext cx="881015" cy="25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890" y="1952359"/>
            <a:ext cx="2130861" cy="3285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922" y="1998525"/>
            <a:ext cx="1201277" cy="3285890"/>
          </a:xfrm>
          <a:prstGeom prst="rect">
            <a:avLst/>
          </a:prstGeom>
        </p:spPr>
      </p:pic>
      <p:sp>
        <p:nvSpPr>
          <p:cNvPr id="33" name="Arc 32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4720511" y="5476760"/>
            <a:ext cx="334667" cy="348807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542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sp>
        <p:nvSpPr>
          <p:cNvPr id="7" name="Speech Bubble">
            <a:extLst>
              <a:ext uri="{FF2B5EF4-FFF2-40B4-BE49-F238E27FC236}">
                <a16:creationId xmlns:a16="http://schemas.microsoft.com/office/drawing/2014/main" id="{AB6F159F-735F-465C-A86F-7DB4A3AA22C9}"/>
              </a:ext>
            </a:extLst>
          </p:cNvPr>
          <p:cNvSpPr/>
          <p:nvPr/>
        </p:nvSpPr>
        <p:spPr>
          <a:xfrm>
            <a:off x="1863725" y="1017588"/>
            <a:ext cx="6262688" cy="571500"/>
          </a:xfrm>
          <a:prstGeom prst="wedgeRoundRectCallout">
            <a:avLst>
              <a:gd name="adj1" fmla="val -47129"/>
              <a:gd name="adj2" fmla="val 12520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Let’s practise Sam’s Sounds and Common Exception Words!</a:t>
            </a:r>
          </a:p>
        </p:txBody>
      </p:sp>
      <p:pic>
        <p:nvPicPr>
          <p:cNvPr id="922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73238"/>
            <a:ext cx="1296987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background 2">
            <a:extLst>
              <a:ext uri="{FF2B5EF4-FFF2-40B4-BE49-F238E27FC236}">
                <a16:creationId xmlns:a16="http://schemas.microsoft.com/office/drawing/2014/main" id="{3F416E1C-3AC5-4872-92A0-041CA215F787}"/>
              </a:ext>
            </a:extLst>
          </p:cNvPr>
          <p:cNvSpPr/>
          <p:nvPr/>
        </p:nvSpPr>
        <p:spPr>
          <a:xfrm>
            <a:off x="6003925" y="2139950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72" name="PLAY 2"/>
          <p:cNvGrpSpPr>
            <a:grpSpLocks/>
          </p:cNvGrpSpPr>
          <p:nvPr/>
        </p:nvGrpSpPr>
        <p:grpSpPr bwMode="auto">
          <a:xfrm>
            <a:off x="6773863" y="5357813"/>
            <a:ext cx="735012" cy="735012"/>
            <a:chOff x="6300192" y="2204864"/>
            <a:chExt cx="900100" cy="90010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33B5522-B25C-4681-8EF6-42E6548273CB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A94B022F-F24E-4554-B00C-C6EAA9054204}"/>
                </a:ext>
              </a:extLst>
            </p:cNvPr>
            <p:cNvSpPr/>
            <p:nvPr/>
          </p:nvSpPr>
          <p:spPr>
            <a:xfrm rot="5400000">
              <a:off x="6559724" y="2417738"/>
              <a:ext cx="550169" cy="474351"/>
            </a:xfrm>
            <a:prstGeom prst="triangl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sp>
        <p:nvSpPr>
          <p:cNvPr id="77" name="background">
            <a:extLst>
              <a:ext uri="{FF2B5EF4-FFF2-40B4-BE49-F238E27FC236}">
                <a16:creationId xmlns:a16="http://schemas.microsoft.com/office/drawing/2014/main" id="{195B132C-E542-486E-A93D-CCF8219CB987}"/>
              </a:ext>
            </a:extLst>
          </p:cNvPr>
          <p:cNvSpPr/>
          <p:nvPr/>
        </p:nvSpPr>
        <p:spPr>
          <a:xfrm>
            <a:off x="3021013" y="2165350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78" name="PLAY 1"/>
          <p:cNvGrpSpPr>
            <a:grpSpLocks/>
          </p:cNvGrpSpPr>
          <p:nvPr/>
        </p:nvGrpSpPr>
        <p:grpSpPr bwMode="auto">
          <a:xfrm>
            <a:off x="3763963" y="5357813"/>
            <a:ext cx="736600" cy="735012"/>
            <a:chOff x="6300192" y="2204864"/>
            <a:chExt cx="900100" cy="900100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4307427-9DFF-4EEE-A590-29CCF3870E3B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AB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648AADF8-919D-4DF6-95CC-230B3A82689A}"/>
                </a:ext>
              </a:extLst>
            </p:cNvPr>
            <p:cNvSpPr/>
            <p:nvPr/>
          </p:nvSpPr>
          <p:spPr>
            <a:xfrm rot="5400000">
              <a:off x="6559542" y="2417280"/>
              <a:ext cx="550169" cy="475269"/>
            </a:xfrm>
            <a:prstGeom prst="triangle">
              <a:avLst/>
            </a:prstGeom>
            <a:solidFill>
              <a:schemeClr val="accent5"/>
            </a:solidFill>
            <a:ln>
              <a:solidFill>
                <a:srgbClr val="FAB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sp>
        <p:nvSpPr>
          <p:cNvPr id="87" name="January"/>
          <p:cNvSpPr txBox="1">
            <a:spLocks noChangeArrowheads="1"/>
          </p:cNvSpPr>
          <p:nvPr/>
        </p:nvSpPr>
        <p:spPr bwMode="auto">
          <a:xfrm>
            <a:off x="6041263" y="3468673"/>
            <a:ext cx="21391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January</a:t>
            </a:r>
          </a:p>
        </p:txBody>
      </p:sp>
      <p:grpSp>
        <p:nvGrpSpPr>
          <p:cNvPr id="88" name="ie"/>
          <p:cNvGrpSpPr>
            <a:grpSpLocks/>
          </p:cNvGrpSpPr>
          <p:nvPr/>
        </p:nvGrpSpPr>
        <p:grpSpPr bwMode="auto">
          <a:xfrm>
            <a:off x="3604636" y="2269331"/>
            <a:ext cx="1071127" cy="2741011"/>
            <a:chOff x="1257246" y="3016138"/>
            <a:chExt cx="1070236" cy="2740444"/>
          </a:xfrm>
        </p:grpSpPr>
        <p:sp>
          <p:nvSpPr>
            <p:cNvPr id="89" name="ea"/>
            <p:cNvSpPr txBox="1">
              <a:spLocks noChangeArrowheads="1"/>
            </p:cNvSpPr>
            <p:nvPr/>
          </p:nvSpPr>
          <p:spPr bwMode="auto">
            <a:xfrm>
              <a:off x="1257246" y="3016138"/>
              <a:ext cx="1070236" cy="1446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 dirty="0" err="1">
                  <a:solidFill>
                    <a:schemeClr val="tx1"/>
                  </a:solidFill>
                </a:rPr>
                <a:t>ie</a:t>
              </a:r>
              <a:endParaRPr lang="en-GB" altLang="en-US" sz="13800" b="1" dirty="0">
                <a:solidFill>
                  <a:schemeClr val="tx1"/>
                </a:solidFill>
              </a:endParaRPr>
            </a:p>
          </p:txBody>
        </p:sp>
        <p:pic>
          <p:nvPicPr>
            <p:cNvPr id="90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30752" y="4605234"/>
              <a:ext cx="929220" cy="1151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9" name="coming"/>
          <p:cNvSpPr txBox="1">
            <a:spLocks noChangeArrowheads="1"/>
          </p:cNvSpPr>
          <p:nvPr/>
        </p:nvSpPr>
        <p:spPr bwMode="auto">
          <a:xfrm>
            <a:off x="6000245" y="3457427"/>
            <a:ext cx="2238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coming</a:t>
            </a:r>
          </a:p>
        </p:txBody>
      </p:sp>
      <p:sp>
        <p:nvSpPr>
          <p:cNvPr id="82" name="more"/>
          <p:cNvSpPr txBox="1">
            <a:spLocks noChangeArrowheads="1"/>
          </p:cNvSpPr>
          <p:nvPr/>
        </p:nvSpPr>
        <p:spPr bwMode="auto">
          <a:xfrm>
            <a:off x="5993324" y="3467262"/>
            <a:ext cx="2238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more</a:t>
            </a:r>
          </a:p>
        </p:txBody>
      </p:sp>
      <p:grpSp>
        <p:nvGrpSpPr>
          <p:cNvPr id="85" name="ea"/>
          <p:cNvGrpSpPr>
            <a:grpSpLocks/>
          </p:cNvGrpSpPr>
          <p:nvPr/>
        </p:nvGrpSpPr>
        <p:grpSpPr bwMode="auto">
          <a:xfrm>
            <a:off x="3381645" y="2214638"/>
            <a:ext cx="1471468" cy="2653802"/>
            <a:chOff x="3808390" y="3805941"/>
            <a:chExt cx="1472014" cy="2654652"/>
          </a:xfrm>
        </p:grpSpPr>
        <p:sp>
          <p:nvSpPr>
            <p:cNvPr id="92" name="ea"/>
            <p:cNvSpPr txBox="1">
              <a:spLocks noChangeArrowheads="1"/>
            </p:cNvSpPr>
            <p:nvPr/>
          </p:nvSpPr>
          <p:spPr bwMode="auto">
            <a:xfrm>
              <a:off x="3884630" y="3805941"/>
              <a:ext cx="1363380" cy="1447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 dirty="0" err="1">
                  <a:solidFill>
                    <a:schemeClr val="tx1"/>
                  </a:solidFill>
                </a:rPr>
                <a:t>ea</a:t>
              </a:r>
              <a:endParaRPr lang="en-GB" altLang="en-US" sz="13800" b="1" dirty="0">
                <a:solidFill>
                  <a:schemeClr val="tx1"/>
                </a:solidFill>
              </a:endParaRPr>
            </a:p>
          </p:txBody>
        </p:sp>
        <p:pic>
          <p:nvPicPr>
            <p:cNvPr id="95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08390" y="5573935"/>
              <a:ext cx="1472014" cy="886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6" name="february"/>
          <p:cNvSpPr txBox="1">
            <a:spLocks noChangeArrowheads="1"/>
          </p:cNvSpPr>
          <p:nvPr/>
        </p:nvSpPr>
        <p:spPr bwMode="auto">
          <a:xfrm>
            <a:off x="5934332" y="3457566"/>
            <a:ext cx="23739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February</a:t>
            </a:r>
          </a:p>
        </p:txBody>
      </p:sp>
      <p:grpSp>
        <p:nvGrpSpPr>
          <p:cNvPr id="25" name="wh"/>
          <p:cNvGrpSpPr>
            <a:grpSpLocks/>
          </p:cNvGrpSpPr>
          <p:nvPr/>
        </p:nvGrpSpPr>
        <p:grpSpPr bwMode="auto">
          <a:xfrm>
            <a:off x="3265488" y="2255838"/>
            <a:ext cx="1755775" cy="2798762"/>
            <a:chOff x="3615184" y="2286444"/>
            <a:chExt cx="1753701" cy="2797946"/>
          </a:xfrm>
        </p:grpSpPr>
        <p:sp>
          <p:nvSpPr>
            <p:cNvPr id="26" name="ea"/>
            <p:cNvSpPr txBox="1">
              <a:spLocks noChangeArrowheads="1"/>
            </p:cNvSpPr>
            <p:nvPr/>
          </p:nvSpPr>
          <p:spPr bwMode="auto">
            <a:xfrm>
              <a:off x="3615184" y="2286444"/>
              <a:ext cx="1753701" cy="1446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wh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27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452" y="3769676"/>
              <a:ext cx="1505277" cy="1314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c soft"/>
          <p:cNvGrpSpPr>
            <a:grpSpLocks/>
          </p:cNvGrpSpPr>
          <p:nvPr/>
        </p:nvGrpSpPr>
        <p:grpSpPr bwMode="auto">
          <a:xfrm>
            <a:off x="3388566" y="2165350"/>
            <a:ext cx="1507058" cy="2612415"/>
            <a:chOff x="3719452" y="2052728"/>
            <a:chExt cx="1505277" cy="2611653"/>
          </a:xfrm>
        </p:grpSpPr>
        <p:sp>
          <p:nvSpPr>
            <p:cNvPr id="29" name="ea"/>
            <p:cNvSpPr txBox="1">
              <a:spLocks noChangeArrowheads="1"/>
            </p:cNvSpPr>
            <p:nvPr/>
          </p:nvSpPr>
          <p:spPr bwMode="auto">
            <a:xfrm>
              <a:off x="4104518" y="2052728"/>
              <a:ext cx="706409" cy="1446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 dirty="0">
                  <a:solidFill>
                    <a:schemeClr val="tx1"/>
                  </a:solidFill>
                </a:rPr>
                <a:t>c</a:t>
              </a:r>
              <a:endParaRPr lang="en-GB" altLang="en-US" sz="13800" b="1" dirty="0">
                <a:solidFill>
                  <a:schemeClr val="tx1"/>
                </a:solidFill>
              </a:endParaRPr>
            </a:p>
          </p:txBody>
        </p:sp>
        <p:pic>
          <p:nvPicPr>
            <p:cNvPr id="30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19452" y="3599028"/>
              <a:ext cx="1505277" cy="1065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soft g"/>
          <p:cNvGrpSpPr>
            <a:grpSpLocks/>
          </p:cNvGrpSpPr>
          <p:nvPr/>
        </p:nvGrpSpPr>
        <p:grpSpPr bwMode="auto">
          <a:xfrm>
            <a:off x="3607448" y="2113239"/>
            <a:ext cx="1115227" cy="2880402"/>
            <a:chOff x="3953588" y="1952035"/>
            <a:chExt cx="1113909" cy="2879562"/>
          </a:xfrm>
        </p:grpSpPr>
        <p:sp>
          <p:nvSpPr>
            <p:cNvPr id="32" name="ea"/>
            <p:cNvSpPr txBox="1">
              <a:spLocks noChangeArrowheads="1"/>
            </p:cNvSpPr>
            <p:nvPr/>
          </p:nvSpPr>
          <p:spPr bwMode="auto">
            <a:xfrm>
              <a:off x="4146292" y="1952035"/>
              <a:ext cx="799274" cy="1446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 dirty="0">
                  <a:solidFill>
                    <a:schemeClr val="tx1"/>
                  </a:solidFill>
                </a:rPr>
                <a:t>g</a:t>
              </a:r>
              <a:endParaRPr lang="en-GB" altLang="en-US" sz="13800" b="1" dirty="0">
                <a:solidFill>
                  <a:schemeClr val="tx1"/>
                </a:solidFill>
              </a:endParaRPr>
            </a:p>
          </p:txBody>
        </p:sp>
        <p:pic>
          <p:nvPicPr>
            <p:cNvPr id="33" name="Pictur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53588" y="3731574"/>
              <a:ext cx="1113909" cy="1100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before"/>
          <p:cNvSpPr txBox="1">
            <a:spLocks noChangeArrowheads="1"/>
          </p:cNvSpPr>
          <p:nvPr/>
        </p:nvSpPr>
        <p:spPr bwMode="auto">
          <a:xfrm>
            <a:off x="5978373" y="3472332"/>
            <a:ext cx="2238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412105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79" grpId="0"/>
      <p:bldP spid="79" grpId="1"/>
      <p:bldP spid="82" grpId="0"/>
      <p:bldP spid="82" grpId="1"/>
      <p:bldP spid="96" grpId="0"/>
      <p:bldP spid="96" grpId="1"/>
      <p:bldP spid="34" grpId="0"/>
      <p:bldP spid="3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Sentence Time</a:t>
            </a:r>
          </a:p>
        </p:txBody>
      </p:sp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84213" y="1338262"/>
            <a:ext cx="7775575" cy="1006586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Kit and Jake are enjoying the tour around the castle. However, they are both very hungry! Look at the picture and write a sentence to match.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chemeClr val="accent5"/>
          </a:solidFill>
        </p:grpSpPr>
        <p:sp>
          <p:nvSpPr>
            <p:cNvPr id="8" name="Oval 7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939" y="2190940"/>
            <a:ext cx="2326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chemeClr val="accent5"/>
          </a:solidFill>
        </p:grpSpPr>
        <p:sp>
          <p:nvSpPr>
            <p:cNvPr id="8" name="Oval 7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grpSp>
        <p:nvGrpSpPr>
          <p:cNvPr id="26627" name="Show button"/>
          <p:cNvGrpSpPr>
            <a:grpSpLocks/>
          </p:cNvGrpSpPr>
          <p:nvPr/>
        </p:nvGrpSpPr>
        <p:grpSpPr bwMode="auto">
          <a:xfrm>
            <a:off x="6915150" y="5534025"/>
            <a:ext cx="1498600" cy="666750"/>
            <a:chOff x="6914614" y="5534675"/>
            <a:chExt cx="1499293" cy="666848"/>
          </a:xfrm>
        </p:grpSpPr>
        <p:sp>
          <p:nvSpPr>
            <p:cNvPr id="13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>
            <a:xfrm>
              <a:off x="6914614" y="5650580"/>
              <a:ext cx="1099058" cy="43186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A1ED39E-F6F6-4A5E-8BCF-252811413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</p:pic>
      </p:grpSp>
      <p:sp>
        <p:nvSpPr>
          <p:cNvPr id="17" name="Rectangle: Rounded Corners 63">
            <a:extLst>
              <a:ext uri="{FF2B5EF4-FFF2-40B4-BE49-F238E27FC236}">
                <a16:creationId xmlns:a16="http://schemas.microsoft.com/office/drawing/2014/main" id="{9030A71C-45CE-4582-977F-2636F0C6CD55}"/>
              </a:ext>
            </a:extLst>
          </p:cNvPr>
          <p:cNvSpPr/>
          <p:nvPr/>
        </p:nvSpPr>
        <p:spPr bwMode="auto">
          <a:xfrm>
            <a:off x="664368" y="854075"/>
            <a:ext cx="7805738" cy="1509713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80000" anchor="ctr"/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3200" dirty="0">
                <a:solidFill>
                  <a:srgbClr val="DE1E5A"/>
                </a:solidFill>
              </a:rPr>
              <a:t>Once</a:t>
            </a:r>
            <a:r>
              <a:rPr lang="en-GB" sz="3200" dirty="0">
                <a:solidFill>
                  <a:schemeClr val="tx1"/>
                </a:solidFill>
              </a:rPr>
              <a:t> we have had a brief stroll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3200" dirty="0">
                <a:solidFill>
                  <a:schemeClr val="tx1"/>
                </a:solidFill>
              </a:rPr>
              <a:t>around, let’s hope we can have lunch!</a:t>
            </a:r>
          </a:p>
        </p:txBody>
      </p:sp>
      <p:sp>
        <p:nvSpPr>
          <p:cNvPr id="11" name="Sound Buttons">
            <a:extLst>
              <a:ext uri="{FF2B5EF4-FFF2-40B4-BE49-F238E27FC236}">
                <a16:creationId xmlns:a16="http://schemas.microsoft.com/office/drawing/2014/main" id="{FF2B17B6-EB20-4042-B0A2-3C6CF20131EC}"/>
              </a:ext>
            </a:extLst>
          </p:cNvPr>
          <p:cNvSpPr/>
          <p:nvPr/>
        </p:nvSpPr>
        <p:spPr>
          <a:xfrm>
            <a:off x="755650" y="5651500"/>
            <a:ext cx="2644775" cy="4318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latin typeface="Twinkl SemiBold" pitchFamily="2" charset="0"/>
              </a:rPr>
              <a:t>Sound Buttons On/Off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78868" y="1448649"/>
            <a:ext cx="6250880" cy="725433"/>
            <a:chOff x="1578868" y="1448649"/>
            <a:chExt cx="6250880" cy="725433"/>
          </a:xfrm>
        </p:grpSpPr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1578868" y="1448649"/>
              <a:ext cx="6250880" cy="677004"/>
              <a:chOff x="1578425" y="1446291"/>
              <a:chExt cx="6250446" cy="1086712"/>
            </a:xfrm>
          </p:grpSpPr>
          <p:sp>
            <p:nvSpPr>
              <p:cNvPr id="21" name="Rectangle: Rounded Corners 44">
                <a:extLst>
                  <a:ext uri="{FF2B5EF4-FFF2-40B4-BE49-F238E27FC236}">
                    <a16:creationId xmlns:a16="http://schemas.microsoft.com/office/drawing/2014/main" id="{C52E1656-1F3F-486B-95C7-958ECF3FB969}"/>
                  </a:ext>
                </a:extLst>
              </p:cNvPr>
              <p:cNvSpPr/>
              <p:nvPr/>
            </p:nvSpPr>
            <p:spPr bwMode="auto">
              <a:xfrm>
                <a:off x="5931879" y="1446291"/>
                <a:ext cx="223836" cy="7338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sp>
            <p:nvSpPr>
              <p:cNvPr id="26" name="Rectangle: Rounded Corners 44">
                <a:extLst>
                  <a:ext uri="{FF2B5EF4-FFF2-40B4-BE49-F238E27FC236}">
                    <a16:creationId xmlns:a16="http://schemas.microsoft.com/office/drawing/2014/main" id="{C52E1656-1F3F-486B-95C7-958ECF3FB969}"/>
                  </a:ext>
                </a:extLst>
              </p:cNvPr>
              <p:cNvSpPr/>
              <p:nvPr/>
            </p:nvSpPr>
            <p:spPr bwMode="auto">
              <a:xfrm>
                <a:off x="3903999" y="1446291"/>
                <a:ext cx="291456" cy="6502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sp>
            <p:nvSpPr>
              <p:cNvPr id="29" name="Rectangle: Rounded Corners 44">
                <a:extLst>
                  <a:ext uri="{FF2B5EF4-FFF2-40B4-BE49-F238E27FC236}">
                    <a16:creationId xmlns:a16="http://schemas.microsoft.com/office/drawing/2014/main" id="{C52E1656-1F3F-486B-95C7-958ECF3FB969}"/>
                  </a:ext>
                </a:extLst>
              </p:cNvPr>
              <p:cNvSpPr/>
              <p:nvPr/>
            </p:nvSpPr>
            <p:spPr bwMode="auto">
              <a:xfrm>
                <a:off x="1578425" y="2459616"/>
                <a:ext cx="380111" cy="7338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sp>
            <p:nvSpPr>
              <p:cNvPr id="25" name="Rectangle: Rounded Corners 44">
                <a:extLst>
                  <a:ext uri="{FF2B5EF4-FFF2-40B4-BE49-F238E27FC236}">
                    <a16:creationId xmlns:a16="http://schemas.microsoft.com/office/drawing/2014/main" id="{C52E1656-1F3F-486B-95C7-958ECF3FB969}"/>
                  </a:ext>
                </a:extLst>
              </p:cNvPr>
              <p:cNvSpPr/>
              <p:nvPr/>
            </p:nvSpPr>
            <p:spPr bwMode="auto">
              <a:xfrm>
                <a:off x="7463573" y="2459616"/>
                <a:ext cx="365298" cy="7338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</p:grp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B67FE96D-F570-47E3-83AB-479E9F10E906}"/>
                </a:ext>
              </a:extLst>
            </p:cNvPr>
            <p:cNvSpPr/>
            <p:nvPr/>
          </p:nvSpPr>
          <p:spPr>
            <a:xfrm rot="7906188">
              <a:off x="3757482" y="1593628"/>
              <a:ext cx="568445" cy="592463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7474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6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227263" y="5681663"/>
            <a:ext cx="0" cy="23971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chemeClr val="accent5"/>
          </a:solidFill>
        </p:grpSpPr>
        <p:sp>
          <p:nvSpPr>
            <p:cNvPr id="28" name="Oval 27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3727450" y="5449888"/>
            <a:ext cx="0" cy="52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47700" y="4133850"/>
            <a:ext cx="7839075" cy="2079626"/>
          </a:xfrm>
          <a:prstGeom prst="roundRect">
            <a:avLst>
              <a:gd name="adj" fmla="val 549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Aft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visiti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sev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al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other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r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ms in H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igh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f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ie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lds Estate, it was lun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time. All of the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ildren were r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ea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dy f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some f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d.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ankfully, mu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to Kit’s rel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ie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f, no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thie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f had b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n in and taken his lun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box! “</a:t>
            </a:r>
            <a:r>
              <a:rPr lang="en-GB" sz="2000" dirty="0">
                <a:solidFill>
                  <a:srgbClr val="DE1E5A"/>
                </a:solidFill>
                <a:latin typeface="Twinkl" pitchFamily="2" charset="0"/>
              </a:rPr>
              <a:t>Once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you have all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ea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ten your lun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, we are goi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to visit the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dungeon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,”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exclaimed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the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knight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. Gabi smiled at Sam.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at s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nded fun!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035656" y="6019088"/>
            <a:ext cx="0" cy="9059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21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7376278" y="4861348"/>
            <a:ext cx="324956" cy="338686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639385" y="5107525"/>
            <a:ext cx="0" cy="8743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c 31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1507778" y="4506705"/>
            <a:ext cx="358151" cy="373284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6405396" y="4214151"/>
            <a:ext cx="358151" cy="373284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6381118" y="5529515"/>
            <a:ext cx="248661" cy="259168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5010286" y="5118018"/>
            <a:ext cx="0" cy="769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45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3148012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3167063" y="5681663"/>
            <a:ext cx="4106862" cy="436562"/>
          </a:xfrm>
          <a:prstGeom prst="roundRect">
            <a:avLst>
              <a:gd name="adj" fmla="val 10033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The adventure continues next lesson!</a:t>
            </a:r>
          </a:p>
        </p:txBody>
      </p:sp>
      <p:sp>
        <p:nvSpPr>
          <p:cNvPr id="24580" name="Title 1"/>
          <p:cNvSpPr>
            <a:spLocks noGrp="1"/>
          </p:cNvSpPr>
          <p:nvPr>
            <p:ph type="title"/>
          </p:nvPr>
        </p:nvSpPr>
        <p:spPr>
          <a:xfrm>
            <a:off x="1814513" y="330137"/>
            <a:ext cx="6913562" cy="2519363"/>
          </a:xfrm>
        </p:spPr>
        <p:txBody>
          <a:bodyPr/>
          <a:lstStyle/>
          <a:p>
            <a:pPr algn="ctr" eaLnBrk="1" hangingPunct="1"/>
            <a:r>
              <a:rPr lang="en-GB" altLang="en-US" dirty="0"/>
              <a:t>Today, we have learnt…</a:t>
            </a:r>
            <a:br>
              <a:rPr lang="en-GB" altLang="en-US" dirty="0"/>
            </a:br>
            <a:r>
              <a:rPr lang="en-GB" altLang="en-US" dirty="0"/>
              <a:t/>
            </a:r>
            <a:br>
              <a:rPr lang="en-GB" altLang="en-US" dirty="0"/>
            </a:br>
            <a:endParaRPr lang="en-GB" altLang="en-US" b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015C4B-4D49-4CDB-BF1B-82022CB223BA}"/>
              </a:ext>
            </a:extLst>
          </p:cNvPr>
          <p:cNvSpPr txBox="1">
            <a:spLocks/>
          </p:cNvSpPr>
          <p:nvPr/>
        </p:nvSpPr>
        <p:spPr bwMode="auto">
          <a:xfrm>
            <a:off x="2333625" y="2775594"/>
            <a:ext cx="6913563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9600" dirty="0" err="1">
                <a:latin typeface="+mn-lt"/>
              </a:rPr>
              <a:t>ie</a:t>
            </a:r>
            <a:endParaRPr lang="en-GB" altLang="en-US" sz="9600" b="0" dirty="0"/>
          </a:p>
          <a:p>
            <a:pPr algn="ctr" eaLnBrk="1" hangingPunct="1">
              <a:defRPr/>
            </a:pPr>
            <a:r>
              <a:rPr lang="en-GB" altLang="en-US" sz="4800" b="0" dirty="0"/>
              <a:t>saying /</a:t>
            </a:r>
            <a:r>
              <a:rPr lang="en-GB" altLang="en-US" sz="4800" b="0" dirty="0" err="1"/>
              <a:t>ee</a:t>
            </a:r>
            <a:r>
              <a:rPr lang="en-GB" altLang="en-US" sz="4800" b="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1798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">
            <a:extLst>
              <a:ext uri="{FF2B5EF4-FFF2-40B4-BE49-F238E27FC236}">
                <a16:creationId xmlns:a16="http://schemas.microsoft.com/office/drawing/2014/main" id="{AB6F159F-735F-465C-A86F-7DB4A3AA22C9}"/>
              </a:ext>
            </a:extLst>
          </p:cNvPr>
          <p:cNvSpPr/>
          <p:nvPr/>
        </p:nvSpPr>
        <p:spPr>
          <a:xfrm>
            <a:off x="827088" y="836613"/>
            <a:ext cx="6262687" cy="1176914"/>
          </a:xfrm>
          <a:prstGeom prst="wedgeRoundRectCallout">
            <a:avLst>
              <a:gd name="adj1" fmla="val 38751"/>
              <a:gd name="adj2" fmla="val 6846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1800" dirty="0">
                <a:solidFill>
                  <a:schemeClr val="tx1"/>
                </a:solidFill>
                <a:latin typeface="Twinkl" pitchFamily="50" charset="0"/>
              </a:rPr>
              <a:t>This week, we are learning to spell the common </a:t>
            </a:r>
            <a:br>
              <a:rPr lang="en-GB" sz="18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1800" dirty="0">
                <a:solidFill>
                  <a:schemeClr val="tx1"/>
                </a:solidFill>
                <a:latin typeface="Twinkl" pitchFamily="50" charset="0"/>
              </a:rPr>
              <a:t>exception words </a:t>
            </a:r>
            <a:r>
              <a:rPr lang="en-GB" dirty="0">
                <a:solidFill>
                  <a:srgbClr val="DE1E5A"/>
                </a:solidFill>
              </a:rPr>
              <a:t>friend</a:t>
            </a:r>
            <a:r>
              <a:rPr lang="en-GB" sz="1800" dirty="0">
                <a:solidFill>
                  <a:schemeClr val="tx1"/>
                </a:solidFill>
                <a:latin typeface="Twinkl" pitchFamily="50" charset="0"/>
              </a:rPr>
              <a:t> and </a:t>
            </a:r>
            <a:r>
              <a:rPr lang="en-GB" dirty="0">
                <a:solidFill>
                  <a:srgbClr val="DE1E5A"/>
                </a:solidFill>
              </a:rPr>
              <a:t>once</a:t>
            </a:r>
            <a:r>
              <a:rPr lang="en-GB" sz="1800" dirty="0">
                <a:solidFill>
                  <a:schemeClr val="tx1"/>
                </a:solidFill>
                <a:latin typeface="Twinkl" pitchFamily="50" charset="0"/>
              </a:rPr>
              <a:t>. Watch the magic pencil write the words. Can you join in?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12" name="Oval 11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23" y="2221057"/>
            <a:ext cx="4395788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693863"/>
            <a:ext cx="2381250" cy="808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14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1432002" y="1916252"/>
            <a:ext cx="5828840" cy="26468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friend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1328738"/>
            <a:ext cx="1296988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Write Action"/>
          <p:cNvGrpSpPr>
            <a:grpSpLocks/>
          </p:cNvGrpSpPr>
          <p:nvPr/>
        </p:nvGrpSpPr>
        <p:grpSpPr bwMode="auto">
          <a:xfrm>
            <a:off x="6915150" y="5516563"/>
            <a:ext cx="1544638" cy="720725"/>
            <a:chOff x="6914614" y="5517232"/>
            <a:chExt cx="1545818" cy="720080"/>
          </a:xfrm>
        </p:grpSpPr>
        <p:grpSp>
          <p:nvGrpSpPr>
            <p:cNvPr id="12302" name="Write action"/>
            <p:cNvGrpSpPr>
              <a:grpSpLocks/>
            </p:cNvGrpSpPr>
            <p:nvPr/>
          </p:nvGrpSpPr>
          <p:grpSpPr bwMode="auto"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8" name="Rectangle: Rounded Corners 12">
                <a:extLst>
                  <a:ext uri="{FF2B5EF4-FFF2-40B4-BE49-F238E27FC236}">
                    <a16:creationId xmlns:a16="http://schemas.microsoft.com/office/drawing/2014/main" id="{602A076B-8F29-4165-A4BA-BDAB268982F1}"/>
                  </a:ext>
                </a:extLst>
              </p:cNvPr>
              <p:cNvSpPr/>
              <p:nvPr/>
            </p:nvSpPr>
            <p:spPr>
              <a:xfrm>
                <a:off x="6914614" y="5650463"/>
                <a:ext cx="1099389" cy="4329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AACD1DB-F3E2-48FF-A4D2-1D79EC5D1DD8}"/>
                  </a:ext>
                </a:extLst>
              </p:cNvPr>
              <p:cNvSpPr/>
              <p:nvPr/>
            </p:nvSpPr>
            <p:spPr>
              <a:xfrm>
                <a:off x="7740745" y="5517232"/>
                <a:ext cx="719687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1230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517232"/>
              <a:ext cx="504056" cy="50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34" name="Oval 33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362" y="2345699"/>
            <a:ext cx="710150" cy="7079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72" y="1790932"/>
            <a:ext cx="710150" cy="7079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88" y="2379754"/>
            <a:ext cx="710150" cy="7079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205" y="2416515"/>
            <a:ext cx="710150" cy="7079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374" y="1933771"/>
            <a:ext cx="710150" cy="7079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511" y="2334322"/>
            <a:ext cx="710150" cy="7079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10" y="2809277"/>
            <a:ext cx="710150" cy="7079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526" y="2379754"/>
            <a:ext cx="710150" cy="7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-0.01285 -0.00371 L -0.02657 -0.00185 L -0.03612 0.0081 L -0.04028 0.03148 L -0.0441 0.23588 L -0.04792 0.26296 L -0.05504 0.2743 L -0.06389 0.27824 L -0.0724 0.27824 " pathEditMode="relative" ptsTypes="AAAAAAAA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07101 -0.0030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023 L -0.00035 0.11527 L 0.00416 0.03356 C 0.00538 0.03032 0.00677 0.02708 0.00798 0.02361 C 0.00937 0.01944 0.0092 0.01574 0.01163 0.0125 C 0.0125 0.01157 0.01354 0.01111 0.01441 0.01018 C 0.0151 0.00925 0.01545 0.0081 0.01632 0.00763 C 0.01979 0.00555 0.02361 0.00439 0.02743 0.00277 C 0.02829 0.00231 0.02934 0.00208 0.0302 0.00138 C 0.03263 -0.0007 0.0335 -0.00209 0.03663 -0.00232 C 0.04218 -0.00255 0.04774 -0.00232 0.05347 -0.00232 " pathEditMode="relative" rAng="0" ptsTypes="AAAAAAAAAAA">
                                      <p:cBhvr>
                                        <p:cTn id="38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25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85185E-6 L -0.0026 0.10116 C -0.00173 0.10486 -0.00121 0.10879 -2.77778E-6 0.11227 C 0.00052 0.11342 0.00157 0.11389 0.00191 0.11481 C 0.00243 0.11597 0.00209 0.11759 0.00278 0.11852 C 0.00348 0.11944 0.00469 0.11944 0.00556 0.11991 C 0.00712 0.11967 0.01736 0.11875 0.01945 0.11597 L 0.02049 0.11481 " pathEditMode="relative" rAng="0" ptsTypes="AAAAAAAA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2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25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3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85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9259E-6 L -1.38889E-6 0.00023 C 0.00712 -0.00115 0.00156 -0.00023 0.00712 -0.00139 C 0.00816 -0.00162 0.0092 -0.00162 0.01042 -0.00208 C 0.01198 -0.00231 0.01354 -0.00254 0.01511 -0.00324 C 0.01597 -0.0037 0.01702 -0.0044 0.01788 -0.0044 L 0.0217 -0.00509 L 0.02604 -0.00694 C 0.02639 -0.00717 0.02691 -0.00764 0.02743 -0.00764 C 0.0283 -0.00787 0.03021 -0.00833 0.03125 -0.00903 C 0.0316 -0.00926 0.03212 -0.00995 0.03264 -0.01018 C 0.03316 -0.01065 0.03386 -0.01065 0.03455 -0.01088 C 0.0349 -0.01111 0.03542 -0.01134 0.03594 -0.01157 C 0.03681 -0.01227 0.03768 -0.01342 0.03872 -0.01389 C 0.03924 -0.01412 0.03976 -0.01435 0.04011 -0.01458 C 0.04445 -0.01782 0.04167 -0.01597 0.04445 -0.01898 C 0.04479 -0.01944 0.04549 -0.0199 0.04583 -0.02037 C 0.04653 -0.02106 0.04774 -0.02291 0.04774 -0.02268 C 0.04792 -0.02361 0.04792 -0.02453 0.04827 -0.02546 C 0.04983 -0.03032 0.04861 -0.0243 0.04965 -0.02916 C 0.05 -0.03078 0.05035 -0.0324 0.05052 -0.03426 C 0.05087 -0.0368 0.05104 -0.03935 0.05156 -0.0419 C 0.05156 -0.04236 0.05191 -0.04305 0.05208 -0.04375 C 0.05191 -0.04884 0.05191 -0.0537 0.05156 -0.05879 C 0.05139 -0.06018 0.05052 -0.06319 0.04965 -0.06458 C 0.04931 -0.06504 0.04861 -0.06528 0.04827 -0.06574 C 0.04774 -0.06643 0.0474 -0.06736 0.04688 -0.06759 C 0.04583 -0.06828 0.04497 -0.06852 0.04393 -0.06898 L 0.04115 -0.07014 C 0.04063 -0.07037 0.04011 -0.07083 0.03976 -0.07083 C 0.03438 -0.07176 0.03715 -0.07129 0.03125 -0.07199 C 0.02743 -0.07176 0.02396 -0.07199 0.02031 -0.07083 C 0.01979 -0.0706 0.01927 -0.07037 0.01893 -0.07014 C 0.01806 -0.0699 0.01736 -0.0699 0.01649 -0.06967 C 0.01528 -0.06921 0.01268 -0.06828 0.01268 -0.06805 C 0.01233 -0.06782 0.01215 -0.06736 0.01181 -0.06713 C 0.01094 -0.06643 0.00816 -0.06597 0.00747 -0.06574 C 0.00347 -0.06389 0.00833 -0.06643 0.00521 -0.06389 C 0.00469 -0.06365 0.00417 -0.06342 0.00365 -0.06319 C 0.0033 -0.06273 0.00278 -0.06227 0.00226 -0.06203 C 0.00174 -0.06157 0.00104 -0.06134 0.00035 -0.06065 C -0.00035 -0.05995 -0.00069 -0.05879 -0.00156 -0.0581 L -0.00295 -0.05694 C -0.00538 -0.05185 -0.00208 -0.0581 -0.00521 -0.0537 C -0.00607 -0.05278 -0.0066 -0.05069 -0.00712 -0.0493 C -0.00868 -0.04583 -0.00851 -0.04629 -0.01007 -0.04421 C -0.01024 -0.04259 -0.01076 -0.04097 -0.01094 -0.03935 C -0.01163 -0.03379 -0.01128 -0.0368 -0.0118 -0.03032 C -0.0118 -0.0169 -0.0118 -0.00347 -0.01146 0.00996 C -0.01128 0.01412 -0.01146 0.01829 -0.01042 0.02199 C -0.00989 0.02408 -0.00989 0.02431 -0.00955 0.02639 C -0.00937 0.02755 -0.0092 0.02847 -0.00903 0.02963 C -0.00885 0.03079 -0.00833 0.03218 -0.00816 0.03334 C -0.00798 0.03403 -0.00746 0.0382 -0.00712 0.03912 C -0.00694 0.03982 -0.0066 0.04028 -0.00625 0.04097 C -0.00607 0.04167 -0.0059 0.04236 -0.00573 0.04283 C -0.00521 0.04468 -0.00434 0.04653 -0.0033 0.04792 C -0.00295 0.04838 -0.00243 0.04861 -0.00191 0.04908 C -0.00156 0.04954 -0.00139 0.05023 -0.00104 0.05047 C 0.00052 0.05139 0.00208 0.05185 0.00365 0.05232 C 0.00504 0.05278 0.00573 0.05347 0.00712 0.05371 C 0.00868 0.05394 0.01059 0.05394 0.01233 0.05417 C 0.01268 0.0544 0.0132 0.05463 0.01372 0.05486 C 0.01493 0.05533 0.01754 0.05579 0.01893 0.05625 C 0.02153 0.05579 0.0224 0.05579 0.02448 0.05486 C 0.02552 0.0544 0.02639 0.05371 0.02743 0.05371 L 0.0316 0.05301 C 0.03386 0.05255 0.0382 0.05162 0.0382 0.05185 C 0.03906 0.05139 0.03976 0.0507 0.04063 0.05047 C 0.04167 0.05 0.04375 0.05 0.04497 0.04908 C 0.04618 0.04838 0.04948 0.04537 0.05018 0.04352 L 0.05052 0.04213 " pathEditMode="relative" rAng="0" ptsTypes="AAAAAAAAAAAAAAAAAAAAAAAAAAAAAAAAAAAAAAAAAAAAAAAAAAAAAAAAAAAAAAAAAAAAAAAA">
                                      <p:cBhvr>
                                        <p:cTn id="68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6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1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6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5.55112E-17 C -2.22222E-6 0.03935 0.00018 0.07917 0.00035 0.11875 L 0.00938 0.03148 C 0.01042 0.03009 0.01163 0.02894 0.01268 0.02778 C 0.01563 0.02384 0.01059 0.02731 0.0165 0.02199 C 0.01997 0.01875 0.01563 0.02292 0.01927 0.01875 C 0.01979 0.01829 0.02031 0.01806 0.02084 0.01759 C 0.02136 0.0169 0.02188 0.01574 0.02257 0.01505 C 0.02604 0.01204 0.02188 0.01574 0.02604 0.01181 C 0.02639 0.01134 0.02691 0.01088 0.02743 0.01065 C 0.02778 0.01042 0.0283 0.01019 0.02882 0.00995 C 0.02952 0.00972 0.03004 0.00926 0.03073 0.0088 C 0.03125 0.00833 0.0316 0.00787 0.03212 0.00741 C 0.03299 0.00694 0.03403 0.00671 0.0349 0.00625 L 0.03646 0.00556 L 0.03785 0.00486 C 0.03837 0.00463 0.03872 0.0044 0.03924 0.0044 C 0.03993 0.00417 0.04045 0.00394 0.04115 0.0037 C 0.04202 0.00324 0.04306 0.00278 0.04393 0.00231 C 0.04445 0.00231 0.04497 0.00185 0.04531 0.00185 C 0.04775 0.00093 0.0467 0.00139 0.04879 0.00046 C 0.05174 0.00069 0.05469 0.00046 0.05764 0.00116 C 0.05886 0.00139 0.05955 0.00278 0.06059 0.0037 C 0.06111 0.00417 0.06163 0.0044 0.06198 0.00486 L 0.06441 0.0081 C 0.06563 0.01343 0.06389 0.00694 0.0658 0.01134 C 0.06597 0.01181 0.06597 0.0125 0.06632 0.01319 C 0.0665 0.01389 0.06684 0.01435 0.06719 0.01505 C 0.06736 0.01574 0.06754 0.0162 0.06771 0.0169 C 0.06806 0.01852 0.06823 0.02037 0.06858 0.02199 C 0.06962 0.02593 0.06962 0.02454 0.06962 0.02639 L 0.06771 0.08519 C 0.06684 0.0956 0.06684 0.09213 0.06771 0.10718 C 0.06771 0.10949 0.06858 0.11296 0.06997 0.11412 C 0.07049 0.11458 0.07101 0.11505 0.07153 0.11551 C 0.07188 0.11574 0.07205 0.11644 0.0724 0.11667 C 0.07396 0.11782 0.07587 0.11829 0.07761 0.11875 C 0.08021 0.11852 0.08264 0.11829 0.08525 0.11806 C 0.08577 0.11782 0.08646 0.11759 0.08716 0.11736 C 0.08768 0.11713 0.08906 0.1162 0.08906 0.11644 " pathEditMode="relative" rAng="0" ptsTypes="AAAAAAAAAAAAAAAAAAAAAAAAAAAAAAAAAAAAAAAA">
                                      <p:cBhvr>
                                        <p:cTn id="7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4" y="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6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1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6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-0.01944 -0.00856 C -0.02222 -0.0081 -0.025 -0.00833 -0.02777 -0.00741 C -0.02882 -0.00694 -0.02951 -0.00555 -0.03055 -0.00486 C -0.03142 -0.00417 -0.03246 -0.00417 -0.03333 -0.0037 C -0.03524 -0.00208 -0.03698 -0.00023 -0.03888 0.00139 L -0.04166 0.0037 L -0.04444 0.00625 C -0.04496 0.00741 -0.04548 0.0088 -0.04618 0.00995 C -0.05156 0.01875 -0.04427 0.00463 -0.05 0.0162 C -0.05225 0.025 -0.05069 0.0213 -0.05364 0.02732 C -0.05399 0.03102 -0.05468 0.03796 -0.05555 0.04213 C -0.05555 0.04236 -0.05781 0.05139 -0.05833 0.05324 C -0.05868 0.0544 -0.05902 0.05556 -0.0592 0.05695 L -0.06007 0.06181 C -0.05989 0.06667 -0.05972 0.07176 -0.0592 0.07662 C -0.05902 0.07778 -0.0585 0.07894 -0.05833 0.08033 C -0.05573 0.09421 -0.05954 0.07801 -0.05555 0.09398 L -0.05451 0.09769 C -0.05434 0.09884 -0.05451 0.10046 -0.05364 0.10139 L -0.05086 0.1037 C -0.05052 0.10509 -0.05069 0.10671 -0.05 0.10741 C -0.04843 0.10903 -0.04618 0.10903 -0.04444 0.10995 L -0.04166 0.11111 C -0.04062 0.11158 -0.03975 0.11204 -0.03888 0.1125 C -0.03767 0.11273 -0.03628 0.1132 -0.03507 0.11366 C -0.0342 0.11389 -0.03333 0.11482 -0.03229 0.11482 C -0.0302 0.11505 -0.02812 0.11482 -0.02586 0.11482 L -0.00729 0.1088 C 0.00278 0.09931 -0.00173 0.10162 0.00469 0.09884 C 0.00556 0.09769 0.00643 0.0963 0.00747 0.09514 C 0.00834 0.09421 0.00955 0.09375 0.01025 0.09259 C 0.01337 0.08866 0.01077 0.08889 0.01302 0.08889 L 0.0158 0.07408 L 0.01945 -0.07755 L 0.01667 0.1037 C 0.0198 0.10949 0.02014 0.11204 0.02414 0.11482 C 0.025 0.11551 0.02605 0.11574 0.02691 0.1162 C 0.02952 0.11574 0.0349 0.11574 0.03802 0.11366 C 0.03837 0.11343 0.03872 0.11273 0.03907 0.1125 " pathEditMode="relative" rAng="0" ptsTypes="AAAAAAAAAAAAAAAAAAAAAAAAAAAAAAAAAAAAAAAA">
                                      <p:cBhvr>
                                        <p:cTn id="90" dur="2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35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1804859" y="1916252"/>
            <a:ext cx="4474302" cy="26468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once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1328738"/>
            <a:ext cx="1296988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Write Action"/>
          <p:cNvGrpSpPr>
            <a:grpSpLocks/>
          </p:cNvGrpSpPr>
          <p:nvPr/>
        </p:nvGrpSpPr>
        <p:grpSpPr bwMode="auto">
          <a:xfrm>
            <a:off x="6915150" y="5516563"/>
            <a:ext cx="1544638" cy="720725"/>
            <a:chOff x="6914614" y="5517232"/>
            <a:chExt cx="1545818" cy="720080"/>
          </a:xfrm>
        </p:grpSpPr>
        <p:grpSp>
          <p:nvGrpSpPr>
            <p:cNvPr id="12302" name="Write action"/>
            <p:cNvGrpSpPr>
              <a:grpSpLocks/>
            </p:cNvGrpSpPr>
            <p:nvPr/>
          </p:nvGrpSpPr>
          <p:grpSpPr bwMode="auto"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8" name="Rectangle: Rounded Corners 12">
                <a:extLst>
                  <a:ext uri="{FF2B5EF4-FFF2-40B4-BE49-F238E27FC236}">
                    <a16:creationId xmlns:a16="http://schemas.microsoft.com/office/drawing/2014/main" id="{602A076B-8F29-4165-A4BA-BDAB268982F1}"/>
                  </a:ext>
                </a:extLst>
              </p:cNvPr>
              <p:cNvSpPr/>
              <p:nvPr/>
            </p:nvSpPr>
            <p:spPr>
              <a:xfrm>
                <a:off x="6914614" y="5650463"/>
                <a:ext cx="1099389" cy="4329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AACD1DB-F3E2-48FF-A4D2-1D79EC5D1DD8}"/>
                  </a:ext>
                </a:extLst>
              </p:cNvPr>
              <p:cNvSpPr/>
              <p:nvPr/>
            </p:nvSpPr>
            <p:spPr>
              <a:xfrm>
                <a:off x="7740745" y="5517232"/>
                <a:ext cx="719687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1230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517232"/>
              <a:ext cx="504056" cy="50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34" name="Oval 33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05" y="2815663"/>
            <a:ext cx="710150" cy="7079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92" y="2329174"/>
            <a:ext cx="710150" cy="7079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96" y="2349722"/>
            <a:ext cx="710150" cy="7079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818" y="2413695"/>
            <a:ext cx="710150" cy="7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7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8.33333E-7 0.00024 C -0.00504 -3.7037E-6 -0.01007 0.00024 -0.0151 0.00047 C -0.01563 0.00047 -0.01615 0.00093 -0.01667 0.00116 C -0.01719 0.00139 -0.01754 0.00209 -0.01806 0.00232 C -0.01892 0.00301 -0.01997 0.00301 -0.02083 0.00371 C -0.02986 0.01158 -0.02014 0.00348 -0.02517 0.00695 C -0.0257 0.00718 -0.02604 0.00787 -0.02656 0.00811 C -0.02708 0.00834 -0.0276 0.00834 -0.02795 0.0088 C -0.02899 0.00949 -0.0309 0.01135 -0.0309 0.01158 C -0.03108 0.01181 -0.03142 0.0125 -0.03177 0.0132 C -0.03299 0.01505 -0.03316 0.01505 -0.03455 0.01621 C -0.0349 0.0169 -0.03524 0.0176 -0.03559 0.01829 C -0.03594 0.01875 -0.03663 0.01875 -0.03698 0.01945 C -0.03733 0.02014 -0.03715 0.0213 -0.0375 0.02199 C -0.03802 0.02338 -0.03906 0.02431 -0.03941 0.0257 L -0.0408 0.03149 C -0.04097 0.03218 -0.04115 0.03264 -0.04132 0.03334 C -0.04236 0.03936 -0.04167 0.03681 -0.04323 0.04098 C -0.04323 0.04468 -0.04358 0.04861 -0.04358 0.05232 C -0.04392 0.05926 -0.04375 0.06528 -0.04462 0.07199 C -0.04462 0.07269 -0.04497 0.07361 -0.04497 0.07454 C -0.04497 0.08056 -0.04479 0.08658 -0.04462 0.09283 C -0.04445 0.09375 -0.04445 0.09491 -0.0441 0.09584 C -0.04392 0.09653 -0.0434 0.09723 -0.04323 0.09769 C -0.04306 0.09885 -0.04288 0.1 -0.04271 0.10093 C -0.04236 0.10232 -0.04201 0.10348 -0.04167 0.10486 C -0.04063 0.11111 -0.04115 0.10811 -0.03976 0.11366 C -0.03976 0.11412 -0.03958 0.11505 -0.03941 0.11551 C -0.03906 0.11621 -0.03872 0.11667 -0.03837 0.11736 C -0.03698 0.12107 -0.03924 0.1176 -0.03646 0.12107 C -0.03559 0.12524 -0.03698 0.1213 -0.0342 0.12361 C -0.03368 0.12408 -0.03368 0.125 -0.03316 0.1257 C -0.03125 0.12778 -0.0316 0.12616 -0.02986 0.12755 C -0.02882 0.12824 -0.02813 0.12963 -0.02708 0.1301 C -0.02465 0.13079 -0.0257 0.13033 -0.02379 0.13125 C -0.02205 0.13357 -0.02344 0.13195 -0.02031 0.13311 C -0.01458 0.13542 -0.02101 0.13403 -0.01285 0.13519 L 0.00764 0.13449 C 0.00885 0.13426 0.01024 0.13426 0.01146 0.1338 C 0.0118 0.13357 0.01198 0.13287 0.01233 0.13264 C 0.01354 0.13195 0.01493 0.13172 0.01615 0.13125 C 0.01858 0.13056 0.01736 0.13102 0.01944 0.1301 L 0.02222 0.12755 C 0.02274 0.12709 0.02326 0.12686 0.02378 0.12616 C 0.02604 0.12315 0.02483 0.12431 0.02708 0.12246 C 0.02917 0.11806 0.02812 0.11968 0.02986 0.11736 C 0.03003 0.11644 0.03003 0.11574 0.03038 0.11482 C 0.03055 0.11436 0.03108 0.11412 0.03125 0.11366 C 0.03472 0.10764 0.03177 0.11181 0.03455 0.10787 C 0.03628 0.10093 0.03368 0.11158 0.03611 0.10417 C 0.03646 0.10301 0.03663 0.10162 0.03698 0.10024 L 0.0375 0.09838 C 0.03767 0.09769 0.03785 0.09723 0.03802 0.09653 C 0.03802 0.09561 0.03819 0.09491 0.03837 0.09399 C 0.03871 0.09283 0.03941 0.09028 0.03941 0.09051 C 0.03958 0.08889 0.03993 0.08774 0.03993 0.08635 C 0.03993 0.07593 0.03958 0.06528 0.03941 0.05486 C 0.03941 0.05371 0.03802 0.04885 0.03802 0.04861 C 0.03785 0.04792 0.03767 0.04723 0.0375 0.04653 C 0.03715 0.04607 0.0368 0.04537 0.03646 0.04468 C 0.03611 0.04352 0.03594 0.04213 0.03559 0.04098 L 0.03507 0.03912 C 0.0349 0.03843 0.03472 0.03774 0.03455 0.03727 C 0.03455 0.03635 0.03437 0.03542 0.0342 0.03473 C 0.03368 0.03334 0.03299 0.03241 0.03229 0.03149 L 0.03125 0.02778 C 0.03108 0.02709 0.03108 0.02639 0.0309 0.0257 L 0.02986 0.02385 C 0.02969 0.02315 0.02969 0.02223 0.02934 0.0213 C 0.02899 0.02061 0.02847 0.02014 0.02795 0.01945 C 0.0276 0.01899 0.02743 0.01806 0.02708 0.0176 C 0.02621 0.01621 0.02569 0.01598 0.02465 0.01505 C 0.0243 0.01436 0.02413 0.01366 0.02378 0.0132 C 0.01979 0.00857 0.02222 0.01181 0.01944 0.00996 C 0.0158 0.00764 0.02014 0.00973 0.01667 0.00811 C 0.01632 0.00787 0.01389 0.00533 0.01337 0.00486 C 0.01233 0.0044 0.01146 0.00417 0.01042 0.00371 C 0.0099 0.00348 0.00955 0.00324 0.00903 0.00301 C 0.00833 0.00255 0.00781 0.00209 0.00712 0.00186 C 0.00625 0.00139 0.00521 0.00093 0.00434 0.00047 L 8.33333E-7 -3.7037E-6 Z " pathEditMode="relative" rAng="0" ptsTypes="AAAAAAAAAAAAAAAAAAAAAAAAAAAAAAAAAAAAAAAAAAAAAAAAAAAAAAAAAAAAAAAAAAAAAAAAAAAAAAAAAA">
                                      <p:cBhvr>
                                        <p:cTn id="1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6296E-6 C 2.22222E-6 0.03935 0.00017 0.07917 0.00035 0.11875 L 0.00937 0.03148 C 0.01041 0.0301 0.01163 0.02894 0.01267 0.02778 C 0.01562 0.02385 0.01059 0.02732 0.01649 0.02199 C 0.01996 0.01875 0.01562 0.02292 0.01927 0.01875 C 0.01979 0.01829 0.02031 0.01806 0.02083 0.0176 C 0.02135 0.0169 0.02187 0.01574 0.02257 0.01505 C 0.02604 0.01204 0.02187 0.01574 0.02604 0.01181 C 0.02639 0.01135 0.02691 0.01088 0.02743 0.01065 C 0.02778 0.01042 0.0283 0.01019 0.02882 0.00996 C 0.02951 0.00973 0.03003 0.00926 0.03073 0.0088 C 0.03125 0.00834 0.0316 0.00787 0.03212 0.00741 C 0.03298 0.00695 0.03403 0.00672 0.03489 0.00625 L 0.03646 0.00556 L 0.03785 0.00486 C 0.03837 0.00463 0.03871 0.0044 0.03923 0.0044 C 0.03993 0.00417 0.04045 0.00394 0.04114 0.00371 C 0.04201 0.00324 0.04305 0.00278 0.04392 0.00232 C 0.04444 0.00232 0.04496 0.00185 0.04531 0.00185 C 0.04774 0.00093 0.0467 0.00139 0.04878 0.00047 C 0.05173 0.0007 0.05469 0.00047 0.05764 0.00116 C 0.05885 0.00139 0.05955 0.00278 0.06059 0.00371 C 0.06111 0.00417 0.06163 0.0044 0.06198 0.00486 L 0.06441 0.0081 C 0.06562 0.01343 0.06389 0.00695 0.0658 0.01135 C 0.06597 0.01181 0.06597 0.0125 0.06632 0.0132 C 0.06649 0.01389 0.06684 0.01435 0.06719 0.01505 C 0.06736 0.01574 0.06753 0.01621 0.06771 0.0169 C 0.06805 0.01852 0.06823 0.02037 0.06857 0.02199 C 0.06962 0.02593 0.06962 0.02454 0.06962 0.02639 L 0.06771 0.08519 C 0.06684 0.0956 0.06684 0.09213 0.06771 0.10718 C 0.06771 0.10949 0.06857 0.11297 0.06996 0.11412 C 0.07048 0.11459 0.071 0.11505 0.07153 0.11551 C 0.07187 0.11574 0.07205 0.11644 0.07239 0.11667 C 0.07396 0.11783 0.07587 0.11829 0.0776 0.11875 C 0.08021 0.11852 0.08264 0.11829 0.08524 0.11806 C 0.08576 0.11783 0.08646 0.1176 0.08715 0.11736 C 0.08767 0.11713 0.08906 0.11621 0.08906 0.11644 " pathEditMode="relative" rAng="0" ptsTypes="AAAAAAAAAAAAAAAAAAAAAAAAAAAAAAAAAAAAAAAA">
                                      <p:cBhvr>
                                        <p:cTn id="2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4" y="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-0.01389 -0.00602 L -0.02865 -0.00602 L -0.05087 0.00255 L -0.06111 0.02963 L -0.06563 0.06181 L -0.06198 0.09375 L -0.05278 0.10857 L -0.04167 0.11736 L -0.02222 0.11736 L -0.00556 0.10741 L 0.00469 0.09884 " pathEditMode="relative" rAng="0" ptsTypes="AAAAAAAAAA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6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L -4.44444E-6 0.00023 C 0.00712 -0.00116 0.00157 -0.00023 0.00712 -0.00139 C 0.00816 -0.00162 0.00921 -0.00162 0.01042 -0.00208 C 0.01198 -0.00232 0.01355 -0.00255 0.01511 -0.00324 C 0.01598 -0.00371 0.01702 -0.0044 0.01789 -0.0044 L 0.02171 -0.00509 L 0.02605 -0.00695 C 0.02639 -0.00718 0.02691 -0.00764 0.02744 -0.00764 C 0.0283 -0.00787 0.03021 -0.00833 0.03125 -0.00903 C 0.0316 -0.00926 0.03212 -0.00996 0.03264 -0.01019 C 0.03316 -0.01065 0.03386 -0.01065 0.03455 -0.01088 C 0.0349 -0.01111 0.03542 -0.01134 0.03594 -0.01158 C 0.03681 -0.01227 0.03768 -0.01343 0.03872 -0.01389 C 0.03924 -0.01412 0.03976 -0.01435 0.04011 -0.01458 C 0.04445 -0.01783 0.04167 -0.01597 0.04445 -0.01898 C 0.0448 -0.01945 0.04549 -0.01991 0.04584 -0.02037 C 0.04653 -0.02107 0.04775 -0.02292 0.04775 -0.02269 C 0.04792 -0.02361 0.04792 -0.02454 0.04827 -0.02546 C 0.04983 -0.03033 0.04862 -0.02431 0.04966 -0.02917 C 0.05 -0.03079 0.05035 -0.03241 0.05053 -0.03426 C 0.05087 -0.03681 0.05105 -0.03935 0.05157 -0.0419 C 0.05157 -0.04236 0.05191 -0.04306 0.05209 -0.04375 C 0.05191 -0.04884 0.05191 -0.05371 0.05157 -0.0588 C 0.05139 -0.06019 0.05053 -0.0632 0.04966 -0.06458 C 0.04931 -0.06505 0.04862 -0.06528 0.04827 -0.06574 C 0.04775 -0.06644 0.0474 -0.06736 0.04688 -0.06759 C 0.04584 -0.06829 0.04497 -0.06852 0.04393 -0.06898 L 0.04115 -0.07014 C 0.04063 -0.07037 0.04011 -0.07083 0.03976 -0.07083 C 0.03438 -0.07176 0.03716 -0.0713 0.03125 -0.07199 C 0.02744 -0.07176 0.02396 -0.07199 0.02032 -0.07083 C 0.0198 -0.0706 0.01928 -0.07037 0.01893 -0.07014 C 0.01806 -0.06991 0.01737 -0.06991 0.0165 -0.06968 C 0.01528 -0.06921 0.01268 -0.06829 0.01268 -0.06806 C 0.01233 -0.06783 0.01216 -0.06736 0.01181 -0.06713 C 0.01094 -0.06644 0.00816 -0.06597 0.00747 -0.06574 C 0.00348 -0.06389 0.00834 -0.06644 0.00521 -0.06389 C 0.00469 -0.06366 0.00417 -0.06343 0.00365 -0.0632 C 0.0033 -0.06273 0.00278 -0.06227 0.00226 -0.06204 C 0.00174 -0.06158 0.00105 -0.06134 0.00035 -0.06065 C -0.00034 -0.05996 -0.00069 -0.0588 -0.00156 -0.0581 L -0.00295 -0.05695 C -0.00538 -0.05185 -0.00208 -0.0581 -0.0052 -0.05371 C -0.00607 -0.05278 -0.00659 -0.0507 -0.00711 -0.04931 C -0.00868 -0.04583 -0.0085 -0.0463 -0.01006 -0.04421 C -0.01024 -0.04259 -0.01076 -0.04097 -0.01093 -0.03935 C -0.01163 -0.0338 -0.01128 -0.03681 -0.0118 -0.03033 C -0.0118 -0.0169 -0.0118 -0.00347 -0.01145 0.00995 C -0.01128 0.01412 -0.01145 0.01829 -0.01041 0.02199 C -0.00989 0.02407 -0.00989 0.0243 -0.00954 0.02639 C -0.00937 0.02754 -0.0092 0.02847 -0.00902 0.02963 C -0.00885 0.03079 -0.00833 0.03217 -0.00816 0.03333 C -0.00798 0.03403 -0.00746 0.03819 -0.00711 0.03912 C -0.00694 0.03981 -0.00659 0.04028 -0.00625 0.04097 C -0.00607 0.04167 -0.0059 0.04236 -0.00572 0.04282 C -0.0052 0.04467 -0.00434 0.04653 -0.00329 0.04792 C -0.00295 0.04838 -0.00243 0.04861 -0.00191 0.04907 C -0.00156 0.04954 -0.00138 0.05023 -0.00104 0.05046 C 0.00053 0.05139 0.00209 0.05185 0.00365 0.05231 C 0.00504 0.05278 0.00573 0.05347 0.00712 0.0537 C 0.00869 0.05393 0.01059 0.05393 0.01233 0.05417 C 0.01268 0.0544 0.0132 0.05463 0.01372 0.05486 C 0.01494 0.05532 0.01754 0.05579 0.01893 0.05625 C 0.02153 0.05579 0.0224 0.05579 0.02448 0.05486 C 0.02553 0.0544 0.02639 0.0537 0.02744 0.0537 L 0.0316 0.05301 C 0.03386 0.05254 0.0382 0.05162 0.0382 0.05185 C 0.03907 0.05139 0.03976 0.05069 0.04063 0.05046 C 0.04167 0.05 0.04375 0.05 0.04497 0.04907 C 0.04619 0.04838 0.04948 0.04537 0.05018 0.04352 L 0.05053 0.04213 " pathEditMode="relative" rAng="0" ptsTypes="AAAAAAAAAAAAAAAAAAAAAAAAAAAAAAAAAAAAAAAAAAAAAAAAAAAAAAAAAAAAAAAAAAAAAAAA">
                                      <p:cBhvr>
                                        <p:cTn id="49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2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id="{3F41F131-55D5-471D-AD1B-E4F88D99453C}"/>
              </a:ext>
            </a:extLst>
          </p:cNvPr>
          <p:cNvSpPr/>
          <p:nvPr/>
        </p:nvSpPr>
        <p:spPr>
          <a:xfrm>
            <a:off x="814388" y="1052513"/>
            <a:ext cx="7515225" cy="936625"/>
          </a:xfrm>
          <a:prstGeom prst="roundRect">
            <a:avLst>
              <a:gd name="adj" fmla="val 754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Today, we are learning to read words that</a:t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contain </a:t>
            </a:r>
            <a:r>
              <a:rPr lang="en-GB" sz="2400" b="1" dirty="0" err="1">
                <a:solidFill>
                  <a:schemeClr val="tx1"/>
                </a:solidFill>
                <a:latin typeface="Twinkl" pitchFamily="50" charset="0"/>
              </a:rPr>
              <a:t>ie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saying /</a:t>
            </a:r>
            <a:r>
              <a:rPr lang="en-GB" sz="2400" dirty="0" err="1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/.</a:t>
            </a:r>
          </a:p>
        </p:txBody>
      </p:sp>
      <p:pic>
        <p:nvPicPr>
          <p:cNvPr id="1024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09763"/>
            <a:ext cx="243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00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9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25" y="2296418"/>
            <a:ext cx="1115057" cy="325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092" y="3044758"/>
            <a:ext cx="1053937" cy="250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82" y="3090699"/>
            <a:ext cx="958531" cy="250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69" y="3082760"/>
            <a:ext cx="955551" cy="250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02" y="3074921"/>
            <a:ext cx="882505" cy="250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218" y="3090699"/>
            <a:ext cx="1043502" cy="250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010" y="3090506"/>
            <a:ext cx="1013688" cy="250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55" y="3080884"/>
            <a:ext cx="963004" cy="25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034" y="3080884"/>
            <a:ext cx="881015" cy="25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890" y="2250252"/>
            <a:ext cx="2130861" cy="328541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922" y="2296418"/>
            <a:ext cx="1201277" cy="328589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EF2091A-C86D-4499-999C-9B106B13E7E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D08C2C0-05AE-4091-B7C5-5AD4BD2EA845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D114D98-EB13-46E5-8146-838138614DF0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2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592284" y="5140590"/>
            <a:ext cx="7951355" cy="1125551"/>
          </a:xfrm>
          <a:prstGeom prst="roundRect">
            <a:avLst>
              <a:gd name="adj" fmla="val 630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The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ildren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followed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the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knight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up a grand st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air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case and into a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large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r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m.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is was the sol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r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m. </a:t>
            </a:r>
            <a:r>
              <a:rPr lang="en-GB" sz="2000" dirty="0">
                <a:solidFill>
                  <a:srgbClr val="DE1E5A"/>
                </a:solidFill>
              </a:rPr>
              <a:t>Once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, it would have b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n used by one of the family memb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s of H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igh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f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ie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lds Estate. </a:t>
            </a: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6412598" y="5231334"/>
            <a:ext cx="300718" cy="313424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7869691" y="5578624"/>
            <a:ext cx="300718" cy="313424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5997464" y="5865635"/>
            <a:ext cx="322681" cy="336315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030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9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25" y="2167814"/>
            <a:ext cx="1115057" cy="325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092" y="2916154"/>
            <a:ext cx="1053937" cy="250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82" y="2962095"/>
            <a:ext cx="958531" cy="250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69" y="2954156"/>
            <a:ext cx="955551" cy="250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02" y="2946317"/>
            <a:ext cx="882505" cy="250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218" y="2962095"/>
            <a:ext cx="1043502" cy="250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010" y="2961902"/>
            <a:ext cx="1013688" cy="250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55" y="2952280"/>
            <a:ext cx="963004" cy="25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034" y="2952280"/>
            <a:ext cx="881015" cy="25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890" y="2121648"/>
            <a:ext cx="2130861" cy="328541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922" y="2167814"/>
            <a:ext cx="1201277" cy="328589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224588" y="5646738"/>
            <a:ext cx="0" cy="14446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F2091A-C86D-4499-999C-9B106B13E7E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D08C2C0-05AE-4091-B7C5-5AD4BD2EA845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D114D98-EB13-46E5-8146-838138614DF0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5184775" y="5738813"/>
            <a:ext cx="0" cy="52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592284" y="5137619"/>
            <a:ext cx="7951355" cy="1125788"/>
          </a:xfrm>
          <a:prstGeom prst="roundRect">
            <a:avLst>
              <a:gd name="adj" fmla="val 630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It’s a r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m to relax in, as we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ll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as a bedr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m.  </a:t>
            </a:r>
          </a:p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“Oh, I thought sol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was some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to do wi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the sun and h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ea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t!”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giggled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Jake to Kit.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542966" y="5476388"/>
            <a:ext cx="0" cy="6007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779909" y="5476388"/>
            <a:ext cx="0" cy="6007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c 24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1740984" y="5829562"/>
            <a:ext cx="324956" cy="338686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617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9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F2091A-C86D-4499-999C-9B106B13E7E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D08C2C0-05AE-4091-B7C5-5AD4BD2EA845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D114D98-EB13-46E5-8146-838138614DF0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2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592284" y="789259"/>
            <a:ext cx="7951355" cy="1469216"/>
          </a:xfrm>
          <a:prstGeom prst="roundRect">
            <a:avLst>
              <a:gd name="adj" fmla="val 630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“W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ow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! 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k at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at bed!”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gasped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Sam in s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ur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prise.</a:t>
            </a:r>
          </a:p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is r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m is v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y po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sh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!” Gabi said in del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igh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t.</a:t>
            </a:r>
          </a:p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“I would love to have a big bed like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at! It is so h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igh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at you n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d steps to get to the top 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ie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r!” Sam said.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4364462" y="1523584"/>
            <a:ext cx="324956" cy="338686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738" y="3830694"/>
            <a:ext cx="1346945" cy="2457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109" y="3830694"/>
            <a:ext cx="989624" cy="2457228"/>
          </a:xfrm>
          <a:prstGeom prst="rect">
            <a:avLst/>
          </a:pr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B67FE96D-F570-47E3-83AB-479E9F10E906}"/>
              </a:ext>
            </a:extLst>
          </p:cNvPr>
          <p:cNvSpPr/>
          <p:nvPr/>
        </p:nvSpPr>
        <p:spPr>
          <a:xfrm rot="7906188">
            <a:off x="5947219" y="907659"/>
            <a:ext cx="324956" cy="338686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513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winkl Phonics PowerPoint Template.pptx" id="{DE623B95-CF47-4D4D-99E6-E7908909B4E9}" vid="{D8F4FE79-54E6-4341-BC11-84D6744E4E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Twinkl Phonics PowerPoint Template</Template>
  <TotalTime>669</TotalTime>
  <Words>667</Words>
  <Application>Microsoft Office PowerPoint</Application>
  <PresentationFormat>On-screen Show (4:3)</PresentationFormat>
  <Paragraphs>139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Twinkl SemiBold</vt:lpstr>
      <vt:lpstr>Twinkl</vt:lpstr>
      <vt:lpstr>Arial</vt:lpstr>
      <vt:lpstr>Tuffy-TTF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Solar Room Hidden Pictures</vt:lpstr>
      <vt:lpstr>PowerPoint Presentation</vt:lpstr>
      <vt:lpstr>PowerPoint Presentation</vt:lpstr>
      <vt:lpstr>PowerPoint Presentation</vt:lpstr>
      <vt:lpstr>Sentence Time</vt:lpstr>
      <vt:lpstr>PowerPoint Presentation</vt:lpstr>
      <vt:lpstr>PowerPoint Presentation</vt:lpstr>
      <vt:lpstr>Today, we have learnt…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Mehmood</dc:creator>
  <cp:lastModifiedBy>Corinna Phillips </cp:lastModifiedBy>
  <cp:revision>60</cp:revision>
  <dcterms:created xsi:type="dcterms:W3CDTF">2018-11-22T16:37:05Z</dcterms:created>
  <dcterms:modified xsi:type="dcterms:W3CDTF">2020-06-05T13:15:14Z</dcterms:modified>
</cp:coreProperties>
</file>