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465" r:id="rId2"/>
    <p:sldId id="258" r:id="rId3"/>
    <p:sldId id="294" r:id="rId4"/>
    <p:sldId id="402" r:id="rId5"/>
    <p:sldId id="310" r:id="rId6"/>
    <p:sldId id="432" r:id="rId7"/>
    <p:sldId id="464" r:id="rId8"/>
    <p:sldId id="424" r:id="rId9"/>
    <p:sldId id="312" r:id="rId10"/>
    <p:sldId id="446" r:id="rId11"/>
    <p:sldId id="453" r:id="rId12"/>
    <p:sldId id="454" r:id="rId13"/>
    <p:sldId id="455" r:id="rId14"/>
    <p:sldId id="391" r:id="rId15"/>
    <p:sldId id="457" r:id="rId16"/>
    <p:sldId id="428" r:id="rId17"/>
    <p:sldId id="461" r:id="rId18"/>
    <p:sldId id="462" r:id="rId19"/>
    <p:sldId id="448" r:id="rId20"/>
    <p:sldId id="458" r:id="rId21"/>
    <p:sldId id="355" r:id="rId22"/>
    <p:sldId id="356" r:id="rId23"/>
    <p:sldId id="459" r:id="rId24"/>
    <p:sldId id="460" r:id="rId25"/>
    <p:sldId id="308" r:id="rId26"/>
    <p:sldId id="267" r:id="rId27"/>
  </p:sldIdLst>
  <p:sldSz cx="9144000" cy="6858000" type="screen4x3"/>
  <p:notesSz cx="6858000" cy="9144000"/>
  <p:embeddedFontLst>
    <p:embeddedFont>
      <p:font typeface="Tuffy-TTF" panose="020B0604020202020204" charset="0"/>
      <p:regular r:id="rId30"/>
      <p:bold r:id="rId31"/>
      <p:italic r:id="rId32"/>
      <p:boldItalic r:id="rId33"/>
    </p:embeddedFont>
    <p:embeddedFont>
      <p:font typeface="Twinkl" panose="020B0604020202020204" charset="0"/>
      <p:regular r:id="rId34"/>
      <p:bold r:id="rId35"/>
    </p:embeddedFont>
    <p:embeddedFont>
      <p:font typeface="Twinkl SemiBold" panose="020B0604020202020204" charset="0"/>
      <p:bold r:id="rId36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CF9"/>
    <a:srgbClr val="FFFFFF"/>
    <a:srgbClr val="8CC74C"/>
    <a:srgbClr val="646A72"/>
    <a:srgbClr val="4E535B"/>
    <a:srgbClr val="00B0F0"/>
    <a:srgbClr val="2DB6BC"/>
    <a:srgbClr val="1C1C1C"/>
    <a:srgbClr val="333333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3" autoAdjust="0"/>
    <p:restoredTop sz="94773" autoAdjust="0"/>
  </p:normalViewPr>
  <p:slideViewPr>
    <p:cSldViewPr snapToGrid="0" showGuides="1">
      <p:cViewPr varScale="1">
        <p:scale>
          <a:sx n="69" d="100"/>
          <a:sy n="69" d="100"/>
        </p:scale>
        <p:origin x="1368" y="60"/>
      </p:cViewPr>
      <p:guideLst>
        <p:guide orient="horz" pos="2205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06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A3D67938-B0A6-4804-AEE0-9C64B4680F59}" type="datetimeFigureOut">
              <a:rPr lang="en-GB"/>
              <a:pPr>
                <a:defRPr/>
              </a:pPr>
              <a:t>19/06/2020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04003082-F5D2-45BB-BAB6-2CE4B72C5A5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921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C9A3EBED-A591-4C45-BD0E-EC637E12B8F7}" type="datetimeFigureOut">
              <a:rPr lang="en-GB"/>
              <a:pPr>
                <a:defRPr/>
              </a:pPr>
              <a:t>19/06/2020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549A991B-D0B7-43BA-8B4D-E36AB3DE465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6939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A991B-D0B7-43BA-8B4D-E36AB3DE465A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404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A991B-D0B7-43BA-8B4D-E36AB3DE465A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593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A991B-D0B7-43BA-8B4D-E36AB3DE465A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73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37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6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61963" y="430213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139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07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66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274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1" r:id="rId4"/>
    <p:sldLayoutId id="2147483956" r:id="rId5"/>
    <p:sldLayoutId id="2147483952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image" Target="../media/image10.png"/><Relationship Id="rId3" Type="http://schemas.microsoft.com/office/2007/relationships/media" Target="../media/media2.wav"/><Relationship Id="rId21" Type="http://schemas.openxmlformats.org/officeDocument/2006/relationships/slideLayout" Target="../slideLayouts/slideLayout3.xml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openxmlformats.org/officeDocument/2006/relationships/image" Target="../media/image9.png"/><Relationship Id="rId33" Type="http://schemas.openxmlformats.org/officeDocument/2006/relationships/image" Target="../media/image17.pn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8.png"/><Relationship Id="rId32" Type="http://schemas.openxmlformats.org/officeDocument/2006/relationships/image" Target="../media/image16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7.png"/><Relationship Id="rId28" Type="http://schemas.openxmlformats.org/officeDocument/2006/relationships/image" Target="../media/image12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openxmlformats.org/officeDocument/2006/relationships/image" Target="../media/image15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6.png"/><Relationship Id="rId27" Type="http://schemas.openxmlformats.org/officeDocument/2006/relationships/image" Target="../media/image11.png"/><Relationship Id="rId30" Type="http://schemas.openxmlformats.org/officeDocument/2006/relationships/image" Target="../media/image14.png"/><Relationship Id="rId8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1445" y="893382"/>
            <a:ext cx="79702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Dear Parents,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This week we are </a:t>
            </a:r>
            <a:r>
              <a:rPr lang="en-GB" dirty="0" smtClean="0"/>
              <a:t>learning about how we can add </a:t>
            </a:r>
            <a:r>
              <a:rPr lang="en-GB" b="1" dirty="0" smtClean="0"/>
              <a:t>–s</a:t>
            </a:r>
            <a:r>
              <a:rPr lang="en-GB" dirty="0" smtClean="0"/>
              <a:t> and </a:t>
            </a:r>
            <a:r>
              <a:rPr lang="en-GB" b="1" dirty="0" smtClean="0"/>
              <a:t>–</a:t>
            </a:r>
            <a:r>
              <a:rPr lang="en-GB" b="1" dirty="0" err="1" smtClean="0"/>
              <a:t>es</a:t>
            </a:r>
            <a:r>
              <a:rPr lang="en-GB" b="1" dirty="0" smtClean="0"/>
              <a:t> </a:t>
            </a:r>
            <a:r>
              <a:rPr lang="en-GB" dirty="0" smtClean="0"/>
              <a:t>to words to make them plurals.</a:t>
            </a:r>
          </a:p>
          <a:p>
            <a:pPr>
              <a:defRPr/>
            </a:pPr>
            <a:r>
              <a:rPr lang="en-GB" dirty="0" err="1" smtClean="0"/>
              <a:t>Eg</a:t>
            </a:r>
            <a:r>
              <a:rPr lang="en-GB" dirty="0" smtClean="0"/>
              <a:t>, skirts, raincoats, bracelets, glasses, buses, boxes and wishes.</a:t>
            </a:r>
          </a:p>
          <a:p>
            <a:pPr>
              <a:defRPr/>
            </a:pPr>
            <a:r>
              <a:rPr lang="en-GB" dirty="0"/>
              <a:t> </a:t>
            </a:r>
          </a:p>
          <a:p>
            <a:pPr>
              <a:defRPr/>
            </a:pPr>
            <a:r>
              <a:rPr lang="en-GB" dirty="0"/>
              <a:t>The tricky words to focus on for reading and spelling are:</a:t>
            </a:r>
          </a:p>
          <a:p>
            <a:pPr>
              <a:defRPr/>
            </a:pPr>
            <a:r>
              <a:rPr lang="en-GB" b="1" dirty="0" smtClean="0"/>
              <a:t>August, October </a:t>
            </a:r>
            <a:r>
              <a:rPr lang="en-GB" dirty="0" smtClean="0"/>
              <a:t>(reading</a:t>
            </a:r>
            <a:r>
              <a:rPr lang="en-GB" dirty="0"/>
              <a:t>)</a:t>
            </a:r>
          </a:p>
          <a:p>
            <a:pPr>
              <a:defRPr/>
            </a:pPr>
            <a:r>
              <a:rPr lang="en-GB" b="1" dirty="0" smtClean="0"/>
              <a:t>more, coming </a:t>
            </a:r>
            <a:r>
              <a:rPr lang="en-GB" dirty="0" smtClean="0"/>
              <a:t>(spelling</a:t>
            </a:r>
            <a:r>
              <a:rPr lang="en-GB" dirty="0"/>
              <a:t>)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For children coming to school:</a:t>
            </a:r>
          </a:p>
          <a:p>
            <a:pPr>
              <a:defRPr/>
            </a:pPr>
            <a:r>
              <a:rPr lang="en-GB" dirty="0"/>
              <a:t>We will be teaching lessons 1 and 2 to Bubble A (children coming in on Mondays and Tuesdays).</a:t>
            </a:r>
          </a:p>
          <a:p>
            <a:pPr>
              <a:defRPr/>
            </a:pPr>
            <a:r>
              <a:rPr lang="en-GB" dirty="0"/>
              <a:t>We will be teaching lessons 4 and 5 to Bubble B (children coming in on Thursdays and Fridays).  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You will then be able to teach the other lessons on the days that the children are not at school.</a:t>
            </a:r>
          </a:p>
        </p:txBody>
      </p:sp>
    </p:spTree>
    <p:extLst>
      <p:ext uri="{BB962C8B-B14F-4D97-AF65-F5344CB8AC3E}">
        <p14:creationId xmlns:p14="http://schemas.microsoft.com/office/powerpoint/2010/main" val="1435525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461963" y="430213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3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7" name="Oval 6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47700" y="840468"/>
            <a:ext cx="7839075" cy="1746250"/>
          </a:xfrm>
          <a:prstGeom prst="roundRect">
            <a:avLst>
              <a:gd name="adj" fmla="val 68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Kit and Sam could h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their Mum inside,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talking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 someone on the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ph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one. She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nd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very excited and was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talking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very fast. “Who do you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ink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at is?” asked Kit.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“Hmm, I’m not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ure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Mum will probably tell us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enough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,” repl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 Sam.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FAE9A7B-D04F-457B-8D6A-066606A47A35}"/>
              </a:ext>
            </a:extLst>
          </p:cNvPr>
          <p:cNvSpPr/>
          <p:nvPr/>
        </p:nvSpPr>
        <p:spPr>
          <a:xfrm rot="7906188">
            <a:off x="5106989" y="986516"/>
            <a:ext cx="277812" cy="28733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FAE9A7B-D04F-457B-8D6A-066606A47A35}"/>
              </a:ext>
            </a:extLst>
          </p:cNvPr>
          <p:cNvSpPr/>
          <p:nvPr/>
        </p:nvSpPr>
        <p:spPr>
          <a:xfrm rot="7906188">
            <a:off x="1511284" y="1244448"/>
            <a:ext cx="328436" cy="33969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27" y="3213894"/>
            <a:ext cx="3724463" cy="2774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27" y="4189312"/>
            <a:ext cx="1003722" cy="17988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461963" y="430213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3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7" name="Oval 6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47700" y="840925"/>
            <a:ext cx="7839075" cy="1983308"/>
          </a:xfrm>
          <a:prstGeom prst="roundRect">
            <a:avLst>
              <a:gd name="adj" fmla="val 68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Mum app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ed in the ba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ck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g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den. “You n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 to pa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ck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some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suitcases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qu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ck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ly,” she said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 grin. Kit and Sam 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ked puzzled. “You rememb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at Grandma </a:t>
            </a:r>
            <a:r>
              <a:rPr lang="en-GB" sz="2000" dirty="0" err="1">
                <a:solidFill>
                  <a:schemeClr val="tx1"/>
                </a:solidFill>
                <a:latin typeface="Twinkl" pitchFamily="50" charset="0"/>
              </a:rPr>
              <a:t>Dadi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and Grandpa Dada are goi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 India to m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baby Diya? Well, your Dad has managed to get us last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minute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ck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ets on the same fl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igh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t! We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leave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tomorr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35" y="2756820"/>
            <a:ext cx="966789" cy="3495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26" y="3234945"/>
            <a:ext cx="1135737" cy="2871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34946"/>
            <a:ext cx="922680" cy="287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9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12" name="Oval 11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12309" y="2192099"/>
            <a:ext cx="9188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4000" dirty="0">
                <a:solidFill>
                  <a:schemeClr val="tx1"/>
                </a:solidFill>
                <a:latin typeface="Twinkl SemiBold" pitchFamily="2" charset="0"/>
              </a:rPr>
              <a:t>car</a:t>
            </a:r>
            <a:endParaRPr lang="en-GB" altLang="en-US" sz="28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671245" y="2964177"/>
            <a:ext cx="9188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4000" dirty="0">
                <a:solidFill>
                  <a:schemeClr val="tx1"/>
                </a:solidFill>
                <a:latin typeface="Twinkl SemiBold" pitchFamily="2" charset="0"/>
              </a:rPr>
              <a:t>car</a:t>
            </a:r>
            <a:endParaRPr lang="en-GB" altLang="en-US" sz="28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645345" y="3783131"/>
            <a:ext cx="9765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4000" dirty="0">
                <a:solidFill>
                  <a:schemeClr val="tx1"/>
                </a:solidFill>
                <a:latin typeface="Twinkl SemiBold" pitchFamily="2" charset="0"/>
              </a:rPr>
              <a:t>bus</a:t>
            </a:r>
            <a:endParaRPr lang="en-GB" altLang="en-US" sz="28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4213" y="908050"/>
            <a:ext cx="7775575" cy="1016000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  <a:latin typeface="Twinkl" pitchFamily="50" charset="0"/>
              </a:rPr>
              <a:t>-s</a:t>
            </a:r>
            <a:r>
              <a:rPr lang="en-GB" sz="1800" dirty="0">
                <a:solidFill>
                  <a:schemeClr val="tx1"/>
                </a:solidFill>
                <a:latin typeface="Twinkl" pitchFamily="50" charset="0"/>
              </a:rPr>
              <a:t> and </a:t>
            </a:r>
            <a:r>
              <a:rPr lang="en-GB" sz="1800" b="1" dirty="0">
                <a:solidFill>
                  <a:schemeClr val="tx1"/>
                </a:solidFill>
                <a:latin typeface="Twinkl" pitchFamily="50" charset="0"/>
              </a:rPr>
              <a:t>-</a:t>
            </a:r>
            <a:r>
              <a:rPr lang="en-GB" sz="1800" b="1" dirty="0" err="1">
                <a:solidFill>
                  <a:schemeClr val="tx1"/>
                </a:solidFill>
                <a:latin typeface="Twinkl" pitchFamily="50" charset="0"/>
              </a:rPr>
              <a:t>es</a:t>
            </a:r>
            <a:r>
              <a:rPr lang="en-GB" sz="1800" b="1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1800" dirty="0">
                <a:solidFill>
                  <a:schemeClr val="tx1"/>
                </a:solidFill>
                <a:latin typeface="Twinkl" pitchFamily="50" charset="0"/>
              </a:rPr>
              <a:t>can be added to make a noun plural. This means that there is more than one. Let’s try these examples together:</a:t>
            </a:r>
          </a:p>
        </p:txBody>
      </p:sp>
      <p:pic>
        <p:nvPicPr>
          <p:cNvPr id="15367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779" y="1693863"/>
            <a:ext cx="2381250" cy="808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621635" y="4552957"/>
            <a:ext cx="9765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4000" dirty="0">
                <a:solidFill>
                  <a:schemeClr val="tx1"/>
                </a:solidFill>
                <a:latin typeface="Twinkl SemiBold" pitchFamily="2" charset="0"/>
              </a:rPr>
              <a:t>bus</a:t>
            </a:r>
            <a:endParaRPr lang="en-GB" alt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71" y="2396809"/>
            <a:ext cx="914216" cy="4152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518" y="3120478"/>
            <a:ext cx="914216" cy="4152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01" y="3120478"/>
            <a:ext cx="914216" cy="4152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85" y="3120478"/>
            <a:ext cx="914216" cy="415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91" y="3844147"/>
            <a:ext cx="945782" cy="5929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356" y="4685052"/>
            <a:ext cx="945782" cy="5929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78" y="4685052"/>
            <a:ext cx="945782" cy="5929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58" y="4685052"/>
            <a:ext cx="945782" cy="592997"/>
          </a:xfrm>
          <a:prstGeom prst="rect">
            <a:avLst/>
          </a:prstGeom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1673215" y="2960328"/>
            <a:ext cx="1138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4000" dirty="0">
                <a:solidFill>
                  <a:schemeClr val="tx1"/>
                </a:solidFill>
                <a:latin typeface="Twinkl SemiBold" pitchFamily="2" charset="0"/>
              </a:rPr>
              <a:t>car</a:t>
            </a:r>
            <a:r>
              <a:rPr lang="en-GB" altLang="en-US" sz="4000" dirty="0">
                <a:solidFill>
                  <a:schemeClr val="accent5"/>
                </a:solidFill>
                <a:latin typeface="Twinkl SemiBold" pitchFamily="2" charset="0"/>
              </a:rPr>
              <a:t>s</a:t>
            </a:r>
            <a:endParaRPr lang="en-GB" altLang="en-US" sz="28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622142" y="4552957"/>
            <a:ext cx="14334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4000" dirty="0">
                <a:solidFill>
                  <a:schemeClr val="tx1"/>
                </a:solidFill>
                <a:latin typeface="Twinkl SemiBold" pitchFamily="2" charset="0"/>
              </a:rPr>
              <a:t>bus</a:t>
            </a:r>
            <a:r>
              <a:rPr lang="en-GB" altLang="en-US" sz="4000" dirty="0">
                <a:solidFill>
                  <a:schemeClr val="accent5"/>
                </a:solidFill>
                <a:latin typeface="Twinkl SemiBold" pitchFamily="2" charset="0"/>
              </a:rPr>
              <a:t>es</a:t>
            </a:r>
            <a:endParaRPr lang="en-GB" altLang="en-US" sz="2800" dirty="0">
              <a:solidFill>
                <a:schemeClr val="tx1"/>
              </a:solidFill>
            </a:endParaRPr>
          </a:p>
        </p:txBody>
      </p:sp>
      <p:grpSp>
        <p:nvGrpSpPr>
          <p:cNvPr id="31" name="Kit's teachings"/>
          <p:cNvGrpSpPr>
            <a:grpSpLocks/>
          </p:cNvGrpSpPr>
          <p:nvPr/>
        </p:nvGrpSpPr>
        <p:grpSpPr bwMode="auto">
          <a:xfrm>
            <a:off x="720725" y="5157788"/>
            <a:ext cx="4464050" cy="1008062"/>
            <a:chOff x="683568" y="5157192"/>
            <a:chExt cx="4464496" cy="1008112"/>
          </a:xfrm>
        </p:grpSpPr>
        <p:sp>
          <p:nvSpPr>
            <p:cNvPr id="32" name="Rectangle: Rounded Corners 9">
              <a:extLst>
                <a:ext uri="{FF2B5EF4-FFF2-40B4-BE49-F238E27FC236}">
                  <a16:creationId xmlns:a16="http://schemas.microsoft.com/office/drawing/2014/main" id="{609CDF5D-F034-46B3-9510-21EA080CF73B}"/>
                </a:ext>
              </a:extLst>
            </p:cNvPr>
            <p:cNvSpPr/>
            <p:nvPr/>
          </p:nvSpPr>
          <p:spPr>
            <a:xfrm>
              <a:off x="1475810" y="5517572"/>
              <a:ext cx="3672254" cy="431821"/>
            </a:xfrm>
            <a:prstGeom prst="roundRect">
              <a:avLst>
                <a:gd name="adj" fmla="val 50000"/>
              </a:avLst>
            </a:prstGeom>
            <a:solidFill>
              <a:srgbClr val="FAB00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GB" dirty="0">
                  <a:solidFill>
                    <a:schemeClr val="bg1"/>
                  </a:solidFill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C0D6527-B0DA-4A00-9208-82A7E907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1"/>
              </a:solidFill>
            </a:ln>
          </p:spPr>
        </p:pic>
      </p:grpSp>
      <p:sp>
        <p:nvSpPr>
          <p:cNvPr id="34" name="Kit's teaching bubble">
            <a:extLst>
              <a:ext uri="{FF2B5EF4-FFF2-40B4-BE49-F238E27FC236}">
                <a16:creationId xmlns:a16="http://schemas.microsoft.com/office/drawing/2014/main" id="{B250C7C4-4936-42BB-A175-998F415F4CE4}"/>
              </a:ext>
            </a:extLst>
          </p:cNvPr>
          <p:cNvSpPr/>
          <p:nvPr/>
        </p:nvSpPr>
        <p:spPr>
          <a:xfrm>
            <a:off x="1062692" y="4066347"/>
            <a:ext cx="4360862" cy="1291685"/>
          </a:xfrm>
          <a:prstGeom prst="wedgeRoundRectCallout">
            <a:avLst>
              <a:gd name="adj1" fmla="val -40712"/>
              <a:gd name="adj2" fmla="val 67726"/>
              <a:gd name="adj3" fmla="val 16667"/>
            </a:avLst>
          </a:prstGeom>
          <a:solidFill>
            <a:schemeClr val="bg1"/>
          </a:solidFill>
          <a:ln w="28575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Twinkl" pitchFamily="50" charset="0"/>
                <a:sym typeface="Wingdings" panose="05000000000000000000" pitchFamily="2" charset="2"/>
              </a:rPr>
              <a:t>Ensure children understand the definition of ‘plural’, which means more than one item or living thing. The examples will help to illustrate this.</a:t>
            </a:r>
            <a:endParaRPr lang="en-GB" sz="1800" dirty="0">
              <a:solidFill>
                <a:schemeClr val="tx1"/>
              </a:solidFill>
              <a:latin typeface="Twinkl" pitchFamily="50" charset="0"/>
            </a:endParaRPr>
          </a:p>
        </p:txBody>
      </p:sp>
      <p:sp>
        <p:nvSpPr>
          <p:cNvPr id="35" name="Close bubble">
            <a:extLst>
              <a:ext uri="{FF2B5EF4-FFF2-40B4-BE49-F238E27FC236}">
                <a16:creationId xmlns:a16="http://schemas.microsoft.com/office/drawing/2014/main" id="{48FF1DDD-DDC2-40AB-AF1C-61F2EF72D0B9}"/>
              </a:ext>
            </a:extLst>
          </p:cNvPr>
          <p:cNvSpPr/>
          <p:nvPr/>
        </p:nvSpPr>
        <p:spPr>
          <a:xfrm>
            <a:off x="5213056" y="4019212"/>
            <a:ext cx="282575" cy="280987"/>
          </a:xfrm>
          <a:prstGeom prst="ellipse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14008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37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withGroup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75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250"/>
                            </p:stCondLst>
                            <p:childTnLst>
                              <p:par>
                                <p:cTn id="8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37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750"/>
                            </p:stCondLst>
                            <p:childTnLst>
                              <p:par>
                                <p:cTn id="8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25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3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875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25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5" grpId="0"/>
      <p:bldP spid="25" grpId="1"/>
      <p:bldP spid="26" grpId="0"/>
      <p:bldP spid="26" grpId="1"/>
      <p:bldP spid="15" grpId="0"/>
      <p:bldP spid="15" grpId="1"/>
      <p:bldP spid="29" grpId="0"/>
      <p:bldP spid="29" grpId="1"/>
      <p:bldP spid="30" grpId="0"/>
      <p:bldP spid="30" grpId="1"/>
      <p:bldP spid="34" grpId="0" animBg="1"/>
      <p:bldP spid="34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05269" y="2643267"/>
            <a:ext cx="4500080" cy="2372407"/>
            <a:chOff x="2405269" y="2643267"/>
            <a:chExt cx="4500080" cy="23724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48744">
              <a:off x="2571887" y="3246744"/>
              <a:ext cx="4333462" cy="176893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5269" y="2643267"/>
              <a:ext cx="4333462" cy="176893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12" name="Oval 11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4213" y="908050"/>
            <a:ext cx="7775575" cy="1016000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Twinkl" pitchFamily="50" charset="0"/>
              </a:rPr>
              <a:t>Kit and Sam are packing their suitcases. Read some of the plural nouns ending in </a:t>
            </a:r>
            <a:r>
              <a:rPr lang="en-GB" sz="1800" b="1" dirty="0">
                <a:solidFill>
                  <a:schemeClr val="tx1"/>
                </a:solidFill>
                <a:latin typeface="Twinkl" pitchFamily="50" charset="0"/>
              </a:rPr>
              <a:t>-s</a:t>
            </a:r>
            <a:r>
              <a:rPr lang="en-GB" sz="1800" dirty="0">
                <a:solidFill>
                  <a:schemeClr val="tx1"/>
                </a:solidFill>
                <a:latin typeface="Twinkl" pitchFamily="50" charset="0"/>
              </a:rPr>
              <a:t> and </a:t>
            </a:r>
            <a:r>
              <a:rPr lang="en-GB" sz="1800" b="1" dirty="0">
                <a:solidFill>
                  <a:schemeClr val="tx1"/>
                </a:solidFill>
                <a:latin typeface="Twinkl" pitchFamily="50" charset="0"/>
              </a:rPr>
              <a:t>-</a:t>
            </a:r>
            <a:r>
              <a:rPr lang="en-GB" sz="1800" b="1" dirty="0" err="1">
                <a:solidFill>
                  <a:schemeClr val="tx1"/>
                </a:solidFill>
                <a:latin typeface="Twinkl" pitchFamily="50" charset="0"/>
              </a:rPr>
              <a:t>es</a:t>
            </a:r>
            <a:r>
              <a:rPr lang="en-GB" sz="1800" dirty="0">
                <a:solidFill>
                  <a:schemeClr val="tx1"/>
                </a:solidFill>
                <a:latin typeface="Twinkl" pitchFamily="50" charset="0"/>
              </a:rPr>
              <a:t>. </a:t>
            </a:r>
          </a:p>
        </p:txBody>
      </p:sp>
      <p:grpSp>
        <p:nvGrpSpPr>
          <p:cNvPr id="36" name="Kit's teachings"/>
          <p:cNvGrpSpPr>
            <a:grpSpLocks/>
          </p:cNvGrpSpPr>
          <p:nvPr/>
        </p:nvGrpSpPr>
        <p:grpSpPr bwMode="auto">
          <a:xfrm>
            <a:off x="720725" y="5157788"/>
            <a:ext cx="4464050" cy="1008062"/>
            <a:chOff x="683568" y="5157192"/>
            <a:chExt cx="4464496" cy="1008112"/>
          </a:xfrm>
        </p:grpSpPr>
        <p:sp>
          <p:nvSpPr>
            <p:cNvPr id="37" name="Rectangle: Rounded Corners 9">
              <a:extLst>
                <a:ext uri="{FF2B5EF4-FFF2-40B4-BE49-F238E27FC236}">
                  <a16:creationId xmlns:a16="http://schemas.microsoft.com/office/drawing/2014/main" id="{609CDF5D-F034-46B3-9510-21EA080CF73B}"/>
                </a:ext>
              </a:extLst>
            </p:cNvPr>
            <p:cNvSpPr/>
            <p:nvPr/>
          </p:nvSpPr>
          <p:spPr>
            <a:xfrm>
              <a:off x="1475810" y="5517572"/>
              <a:ext cx="3672254" cy="431821"/>
            </a:xfrm>
            <a:prstGeom prst="roundRect">
              <a:avLst>
                <a:gd name="adj" fmla="val 50000"/>
              </a:avLst>
            </a:prstGeom>
            <a:solidFill>
              <a:srgbClr val="FAB00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GB" dirty="0">
                  <a:solidFill>
                    <a:schemeClr val="bg1"/>
                  </a:solidFill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C0D6527-B0DA-4A00-9208-82A7E907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1"/>
              </a:solidFill>
            </a:ln>
          </p:spPr>
        </p:pic>
      </p:grpSp>
      <p:sp>
        <p:nvSpPr>
          <p:cNvPr id="39" name="Kit's teaching bubble">
            <a:extLst>
              <a:ext uri="{FF2B5EF4-FFF2-40B4-BE49-F238E27FC236}">
                <a16:creationId xmlns:a16="http://schemas.microsoft.com/office/drawing/2014/main" id="{B250C7C4-4936-42BB-A175-998F415F4CE4}"/>
              </a:ext>
            </a:extLst>
          </p:cNvPr>
          <p:cNvSpPr/>
          <p:nvPr/>
        </p:nvSpPr>
        <p:spPr>
          <a:xfrm>
            <a:off x="1199426" y="4040709"/>
            <a:ext cx="4227155" cy="1291685"/>
          </a:xfrm>
          <a:prstGeom prst="wedgeRoundRectCallout">
            <a:avLst>
              <a:gd name="adj1" fmla="val -40712"/>
              <a:gd name="adj2" fmla="val 67726"/>
              <a:gd name="adj3" fmla="val 16667"/>
            </a:avLst>
          </a:prstGeom>
          <a:solidFill>
            <a:schemeClr val="bg1"/>
          </a:solidFill>
          <a:ln w="28575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Twinkl" pitchFamily="50" charset="0"/>
                <a:sym typeface="Wingdings" panose="05000000000000000000" pitchFamily="2" charset="2"/>
              </a:rPr>
              <a:t>Early in Level 6, children will learn how to add -</a:t>
            </a:r>
            <a:r>
              <a:rPr lang="en-GB" sz="1800" dirty="0" err="1">
                <a:solidFill>
                  <a:schemeClr val="tx1"/>
                </a:solidFill>
                <a:latin typeface="Twinkl" pitchFamily="50" charset="0"/>
                <a:sym typeface="Wingdings" panose="05000000000000000000" pitchFamily="2" charset="2"/>
              </a:rPr>
              <a:t>es</a:t>
            </a:r>
            <a:r>
              <a:rPr lang="en-GB" sz="1800" dirty="0">
                <a:solidFill>
                  <a:schemeClr val="tx1"/>
                </a:solidFill>
                <a:latin typeface="Twinkl" pitchFamily="50" charset="0"/>
                <a:sym typeface="Wingdings" panose="05000000000000000000" pitchFamily="2" charset="2"/>
              </a:rPr>
              <a:t> to words which end in ‘y’. For example, ‘spy’ becomes ‘spies’ or ‘carry’ becomes ‘carries’.</a:t>
            </a:r>
            <a:endParaRPr lang="en-GB" sz="1800" dirty="0">
              <a:solidFill>
                <a:schemeClr val="tx1"/>
              </a:solidFill>
              <a:latin typeface="Twinkl" pitchFamily="50" charset="0"/>
            </a:endParaRPr>
          </a:p>
        </p:txBody>
      </p:sp>
      <p:sp>
        <p:nvSpPr>
          <p:cNvPr id="40" name="Close bubble">
            <a:extLst>
              <a:ext uri="{FF2B5EF4-FFF2-40B4-BE49-F238E27FC236}">
                <a16:creationId xmlns:a16="http://schemas.microsoft.com/office/drawing/2014/main" id="{48FF1DDD-DDC2-40AB-AF1C-61F2EF72D0B9}"/>
              </a:ext>
            </a:extLst>
          </p:cNvPr>
          <p:cNvSpPr/>
          <p:nvPr/>
        </p:nvSpPr>
        <p:spPr>
          <a:xfrm>
            <a:off x="5238692" y="3993574"/>
            <a:ext cx="282575" cy="280987"/>
          </a:xfrm>
          <a:prstGeom prst="ellipse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26837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03" y="2139955"/>
            <a:ext cx="2653804" cy="227353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09746" y="4472261"/>
            <a:ext cx="1765594" cy="1370135"/>
            <a:chOff x="909746" y="4472261"/>
            <a:chExt cx="1765594" cy="1370135"/>
          </a:xfrm>
        </p:grpSpPr>
        <p:sp>
          <p:nvSpPr>
            <p:cNvPr id="19" name="whine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1152652" y="5383470"/>
              <a:ext cx="1522688" cy="45892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bIns="36000" anchor="ctr"/>
            <a:lstStyle/>
            <a:p>
              <a:pPr algn="ctr">
                <a:defRPr/>
              </a:pPr>
              <a:r>
                <a:rPr lang="en-GB" sz="2000" b="1" dirty="0">
                  <a:solidFill>
                    <a:schemeClr val="tx1"/>
                  </a:solidFill>
                  <a:latin typeface="Twinkl SemiBold" pitchFamily="2" charset="0"/>
                </a:rPr>
                <a:t>sunglass</a:t>
              </a:r>
              <a:r>
                <a:rPr lang="en-GB" sz="2000" b="1" dirty="0">
                  <a:solidFill>
                    <a:schemeClr val="accent5"/>
                  </a:solidFill>
                  <a:latin typeface="Twinkl SemiBold" pitchFamily="2" charset="0"/>
                </a:rPr>
                <a:t>es</a:t>
              </a:r>
              <a:endParaRPr lang="en-GB" sz="2000" b="1" u="sng" dirty="0">
                <a:solidFill>
                  <a:schemeClr val="accent5"/>
                </a:solidFill>
                <a:latin typeface="Twinkl SemiBold" pitchFamily="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746" y="4472261"/>
              <a:ext cx="1765594" cy="79009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516548" y="4615037"/>
            <a:ext cx="1090702" cy="1513969"/>
            <a:chOff x="6516548" y="4615037"/>
            <a:chExt cx="1090702" cy="15139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548" y="4615037"/>
              <a:ext cx="785922" cy="95402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566" y="5090041"/>
              <a:ext cx="1018684" cy="350576"/>
            </a:xfrm>
            <a:prstGeom prst="rect">
              <a:avLst/>
            </a:prstGeom>
          </p:spPr>
        </p:pic>
        <p:sp>
          <p:nvSpPr>
            <p:cNvPr id="34" name="whine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6516548" y="5670080"/>
              <a:ext cx="989870" cy="45892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/>
            <a:lstStyle/>
            <a:p>
              <a:pPr algn="ctr">
                <a:defRPr/>
              </a:pPr>
              <a:r>
                <a:rPr lang="en-GB" sz="2000" b="1" dirty="0">
                  <a:solidFill>
                    <a:schemeClr val="tx1"/>
                  </a:solidFill>
                  <a:latin typeface="Twinkl SemiBold" pitchFamily="2" charset="0"/>
                </a:rPr>
                <a:t>book</a:t>
              </a:r>
              <a:r>
                <a:rPr lang="en-GB" sz="2000" b="1" dirty="0">
                  <a:solidFill>
                    <a:schemeClr val="accent5"/>
                  </a:solidFill>
                  <a:latin typeface="Twinkl SemiBold" pitchFamily="2" charset="0"/>
                </a:rPr>
                <a:t>s</a:t>
              </a:r>
              <a:endParaRPr lang="en-GB" sz="2000" b="1" u="sng" dirty="0">
                <a:solidFill>
                  <a:schemeClr val="accent5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83630" y="4783725"/>
            <a:ext cx="1197834" cy="1490250"/>
            <a:chOff x="3883630" y="4783725"/>
            <a:chExt cx="1197834" cy="1490250"/>
          </a:xfrm>
        </p:grpSpPr>
        <p:sp>
          <p:nvSpPr>
            <p:cNvPr id="35" name="whine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3941097" y="5815049"/>
              <a:ext cx="1082900" cy="45892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bIns="36000" anchor="ctr"/>
            <a:lstStyle/>
            <a:p>
              <a:pPr algn="ctr">
                <a:defRPr/>
              </a:pPr>
              <a:r>
                <a:rPr lang="en-GB" sz="2000" b="1" dirty="0">
                  <a:solidFill>
                    <a:schemeClr val="tx1"/>
                  </a:solidFill>
                  <a:latin typeface="Twinkl SemiBold" pitchFamily="2" charset="0"/>
                </a:rPr>
                <a:t>short</a:t>
              </a:r>
              <a:r>
                <a:rPr lang="en-GB" sz="2000" b="1" dirty="0">
                  <a:solidFill>
                    <a:schemeClr val="accent5"/>
                  </a:solidFill>
                  <a:latin typeface="Twinkl SemiBold" pitchFamily="2" charset="0"/>
                </a:rPr>
                <a:t>s</a:t>
              </a:r>
              <a:endParaRPr lang="en-GB" sz="2000" b="1" u="sng" dirty="0">
                <a:solidFill>
                  <a:schemeClr val="accent5"/>
                </a:solidFill>
                <a:latin typeface="Twinkl SemiBold" pitchFamily="2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630" y="4783725"/>
              <a:ext cx="1197834" cy="88635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637514" y="2624940"/>
            <a:ext cx="1886536" cy="1760634"/>
            <a:chOff x="6637514" y="2624940"/>
            <a:chExt cx="1886536" cy="17606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514" y="2624940"/>
              <a:ext cx="1886536" cy="1232452"/>
            </a:xfrm>
            <a:prstGeom prst="rect">
              <a:avLst/>
            </a:prstGeom>
          </p:spPr>
        </p:pic>
        <p:sp>
          <p:nvSpPr>
            <p:cNvPr id="36" name="whine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6918564" y="3926648"/>
              <a:ext cx="1217908" cy="45892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anchor="ctr"/>
            <a:lstStyle/>
            <a:p>
              <a:pPr algn="ctr">
                <a:defRPr/>
              </a:pPr>
              <a:r>
                <a:rPr lang="en-GB" sz="2000" b="1" dirty="0">
                  <a:solidFill>
                    <a:schemeClr val="tx1"/>
                  </a:solidFill>
                  <a:latin typeface="Twinkl SemiBold" pitchFamily="2" charset="0"/>
                </a:rPr>
                <a:t>dress</a:t>
              </a:r>
              <a:r>
                <a:rPr lang="en-GB" sz="2000" b="1" dirty="0">
                  <a:solidFill>
                    <a:schemeClr val="accent5"/>
                  </a:solidFill>
                  <a:latin typeface="Twinkl SemiBold" pitchFamily="2" charset="0"/>
                </a:rPr>
                <a:t>es</a:t>
              </a:r>
              <a:endParaRPr lang="en-GB" sz="2000" b="1" u="sng" dirty="0">
                <a:solidFill>
                  <a:schemeClr val="accent5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765476" y="642520"/>
            <a:ext cx="1613048" cy="1226862"/>
            <a:chOff x="3765476" y="642520"/>
            <a:chExt cx="1613048" cy="12268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476" y="642520"/>
              <a:ext cx="1613048" cy="876286"/>
            </a:xfrm>
            <a:prstGeom prst="rect">
              <a:avLst/>
            </a:prstGeom>
          </p:spPr>
        </p:pic>
        <p:sp>
          <p:nvSpPr>
            <p:cNvPr id="37" name="whine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4357366" y="1410456"/>
              <a:ext cx="824720" cy="45892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bIns="36000" anchor="ctr"/>
            <a:lstStyle/>
            <a:p>
              <a:pPr algn="ctr">
                <a:defRPr/>
              </a:pPr>
              <a:r>
                <a:rPr lang="en-GB" sz="2000" b="1" dirty="0">
                  <a:solidFill>
                    <a:schemeClr val="tx1"/>
                  </a:solidFill>
                  <a:latin typeface="Twinkl SemiBold" pitchFamily="2" charset="0"/>
                </a:rPr>
                <a:t>hat</a:t>
              </a:r>
              <a:r>
                <a:rPr lang="en-GB" sz="2000" b="1" dirty="0">
                  <a:solidFill>
                    <a:schemeClr val="accent5"/>
                  </a:solidFill>
                  <a:latin typeface="Twinkl SemiBold" pitchFamily="2" charset="0"/>
                </a:rPr>
                <a:t>s</a:t>
              </a:r>
              <a:endParaRPr lang="en-GB" sz="2000" b="1" u="sng" dirty="0">
                <a:solidFill>
                  <a:schemeClr val="accent5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50478" y="1518806"/>
            <a:ext cx="1340649" cy="1686173"/>
            <a:chOff x="1250478" y="1518806"/>
            <a:chExt cx="1340649" cy="168617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612" y="1518806"/>
              <a:ext cx="1301515" cy="1106134"/>
            </a:xfrm>
            <a:prstGeom prst="rect">
              <a:avLst/>
            </a:prstGeom>
          </p:spPr>
        </p:pic>
        <p:sp>
          <p:nvSpPr>
            <p:cNvPr id="38" name="whine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1250478" y="2746053"/>
              <a:ext cx="1327035" cy="45892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bIns="36000" anchor="ctr"/>
            <a:lstStyle/>
            <a:p>
              <a:pPr algn="ctr">
                <a:defRPr/>
              </a:pPr>
              <a:r>
                <a:rPr lang="en-GB" sz="2000" b="1" dirty="0">
                  <a:solidFill>
                    <a:schemeClr val="tx1"/>
                  </a:solidFill>
                  <a:latin typeface="Twinkl SemiBold" pitchFamily="2" charset="0"/>
                </a:rPr>
                <a:t>flip-flop</a:t>
              </a:r>
              <a:r>
                <a:rPr lang="en-GB" sz="2000" b="1" dirty="0">
                  <a:solidFill>
                    <a:schemeClr val="accent5"/>
                  </a:solidFill>
                  <a:latin typeface="Twinkl SemiBold" pitchFamily="2" charset="0"/>
                </a:rPr>
                <a:t>s</a:t>
              </a:r>
              <a:endParaRPr lang="en-GB" sz="2000" b="1" u="sng" dirty="0">
                <a:solidFill>
                  <a:schemeClr val="accent5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516548" y="832470"/>
            <a:ext cx="1869526" cy="1413648"/>
            <a:chOff x="6516548" y="832470"/>
            <a:chExt cx="1869526" cy="141364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548" y="832470"/>
              <a:ext cx="1869526" cy="1036912"/>
            </a:xfrm>
            <a:prstGeom prst="rect">
              <a:avLst/>
            </a:prstGeom>
          </p:spPr>
        </p:pic>
        <p:sp>
          <p:nvSpPr>
            <p:cNvPr id="39" name="whine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 bwMode="auto">
            <a:xfrm>
              <a:off x="7038179" y="1787192"/>
              <a:ext cx="1217908" cy="45892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bIns="36000" anchor="ctr"/>
            <a:lstStyle/>
            <a:p>
              <a:pPr algn="ctr">
                <a:defRPr/>
              </a:pPr>
              <a:r>
                <a:rPr lang="en-GB" sz="2000" b="1" dirty="0">
                  <a:solidFill>
                    <a:schemeClr val="tx1"/>
                  </a:solidFill>
                  <a:latin typeface="Twinkl SemiBold" pitchFamily="2" charset="0"/>
                </a:rPr>
                <a:t>brush</a:t>
              </a:r>
              <a:r>
                <a:rPr lang="en-GB" sz="2000" b="1" dirty="0">
                  <a:solidFill>
                    <a:schemeClr val="accent5"/>
                  </a:solidFill>
                  <a:latin typeface="Twinkl SemiBold" pitchFamily="2" charset="0"/>
                </a:rPr>
                <a:t>es</a:t>
              </a:r>
              <a:endParaRPr lang="en-GB" sz="2000" b="1" u="sng" dirty="0">
                <a:solidFill>
                  <a:schemeClr val="accent5"/>
                </a:solidFill>
                <a:latin typeface="Twinkl SemiBold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0.31111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L -0.31944 0.27314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32899 -0.0006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-0.2559 -0.27615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5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0099 -0.30602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-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0.30399 -0.24143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0.28993 0.16598 " pathEditMode="relative" rAng="0" ptsTypes="AA">
                                      <p:cBhvr>
                                        <p:cTn id="6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7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4213" y="908049"/>
            <a:ext cx="7775575" cy="1527502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Twinkl" pitchFamily="50" charset="0"/>
              </a:rPr>
              <a:t>Kit, Sam, Mum and Dad are all frantically trying to pack their suitcases. Can you choose the correct word to describe what they are packing?</a:t>
            </a:r>
          </a:p>
          <a:p>
            <a:pPr algn="ctr"/>
            <a:endParaRPr lang="en-GB" sz="18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1400" dirty="0">
                <a:solidFill>
                  <a:schemeClr val="tx1"/>
                </a:solidFill>
                <a:latin typeface="Twinkl" pitchFamily="50" charset="0"/>
              </a:rPr>
              <a:t>Hint: One word will be plural and the other word will be single!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EEA7E5-563A-49DA-9ABC-B2A47CD9C69A}"/>
              </a:ext>
            </a:extLst>
          </p:cNvPr>
          <p:cNvGrpSpPr/>
          <p:nvPr/>
        </p:nvGrpSpPr>
        <p:grpSpPr>
          <a:xfrm>
            <a:off x="7879221" y="227397"/>
            <a:ext cx="1264775" cy="504056"/>
            <a:chOff x="8079153" y="1700808"/>
            <a:chExt cx="1101359" cy="504056"/>
          </a:xfrm>
          <a:solidFill>
            <a:srgbClr val="FAB001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CBF56A-4C8D-4855-BE1A-B9737B33EF69}"/>
                </a:ext>
              </a:extLst>
            </p:cNvPr>
            <p:cNvSpPr/>
            <p:nvPr/>
          </p:nvSpPr>
          <p:spPr>
            <a:xfrm>
              <a:off x="8079153" y="1700808"/>
              <a:ext cx="4617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44B21D0-BF23-497D-93A1-783A650A1AF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84213" y="2072848"/>
            <a:ext cx="7980879" cy="4856062"/>
            <a:chOff x="684213" y="2072848"/>
            <a:chExt cx="7980879" cy="48560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560" y="2214879"/>
              <a:ext cx="2492532" cy="471403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585" y="3320216"/>
              <a:ext cx="1856500" cy="346666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13" y="2072848"/>
              <a:ext cx="1985822" cy="471403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154" y="3299896"/>
              <a:ext cx="1485530" cy="3466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790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25" y="1699590"/>
            <a:ext cx="2597535" cy="21567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AEEA7E5-563A-49DA-9ABC-B2A47CD9C69A}"/>
              </a:ext>
            </a:extLst>
          </p:cNvPr>
          <p:cNvGrpSpPr/>
          <p:nvPr/>
        </p:nvGrpSpPr>
        <p:grpSpPr>
          <a:xfrm>
            <a:off x="7812360" y="227397"/>
            <a:ext cx="133163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CBF56A-4C8D-4855-BE1A-B9737B33EF6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4B21D0-BF23-497D-93A1-783A650A1AF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12" y="1699590"/>
            <a:ext cx="2597535" cy="2156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99" y="1699590"/>
            <a:ext cx="2597535" cy="2156791"/>
          </a:xfrm>
          <a:prstGeom prst="rect">
            <a:avLst/>
          </a:prstGeom>
        </p:spPr>
      </p:pic>
      <p:sp>
        <p:nvSpPr>
          <p:cNvPr id="22" name="Explosion 1 21"/>
          <p:cNvSpPr/>
          <p:nvPr/>
        </p:nvSpPr>
        <p:spPr>
          <a:xfrm>
            <a:off x="4676815" y="3943466"/>
            <a:ext cx="2688558" cy="2315819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>
            <a:off x="8017543" y="-826150"/>
            <a:ext cx="1079544" cy="397874"/>
            <a:chOff x="7776356" y="1700808"/>
            <a:chExt cx="1367644" cy="504056"/>
          </a:xfrm>
          <a:solidFill>
            <a:schemeClr val="accent6"/>
          </a:solidFill>
        </p:grpSpPr>
        <p:sp>
          <p:nvSpPr>
            <p:cNvPr id="26" name="Oval 25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2" name="wrong"/>
          <p:cNvSpPr>
            <a:spLocks noChangeArrowheads="1"/>
          </p:cNvSpPr>
          <p:nvPr/>
        </p:nvSpPr>
        <p:spPr bwMode="auto">
          <a:xfrm>
            <a:off x="1744832" y="4501087"/>
            <a:ext cx="23807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chemeClr val="tx1"/>
                </a:solidFill>
              </a:rPr>
              <a:t>jumper</a:t>
            </a:r>
            <a:endParaRPr lang="en-GB" alt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correct"/>
          <p:cNvSpPr>
            <a:spLocks noChangeArrowheads="1"/>
          </p:cNvSpPr>
          <p:nvPr/>
        </p:nvSpPr>
        <p:spPr bwMode="auto">
          <a:xfrm>
            <a:off x="4676815" y="4501087"/>
            <a:ext cx="26885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chemeClr val="tx1"/>
                </a:solidFill>
              </a:rPr>
              <a:t>jumpers</a:t>
            </a:r>
            <a:endParaRPr lang="en-GB" alt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EEA7E5-563A-49DA-9ABC-B2A47CD9C69A}"/>
              </a:ext>
            </a:extLst>
          </p:cNvPr>
          <p:cNvGrpSpPr/>
          <p:nvPr/>
        </p:nvGrpSpPr>
        <p:grpSpPr>
          <a:xfrm>
            <a:off x="7812360" y="227397"/>
            <a:ext cx="133163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CBF56A-4C8D-4855-BE1A-B9737B33EF6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4B21D0-BF23-497D-93A1-783A650A1AF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22" name="Explosion 1 21"/>
          <p:cNvSpPr/>
          <p:nvPr/>
        </p:nvSpPr>
        <p:spPr>
          <a:xfrm>
            <a:off x="4491103" y="3943466"/>
            <a:ext cx="2688558" cy="2315819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>
            <a:off x="8017543" y="-826150"/>
            <a:ext cx="1079544" cy="397874"/>
            <a:chOff x="7776356" y="1700808"/>
            <a:chExt cx="1367644" cy="504056"/>
          </a:xfrm>
          <a:solidFill>
            <a:schemeClr val="accent6"/>
          </a:solidFill>
        </p:grpSpPr>
        <p:sp>
          <p:nvSpPr>
            <p:cNvPr id="26" name="Oval 25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2" name="wrong"/>
          <p:cNvSpPr>
            <a:spLocks noChangeArrowheads="1"/>
          </p:cNvSpPr>
          <p:nvPr/>
        </p:nvSpPr>
        <p:spPr bwMode="auto">
          <a:xfrm>
            <a:off x="2471072" y="4501087"/>
            <a:ext cx="15504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chemeClr val="tx1"/>
                </a:solidFill>
              </a:rPr>
              <a:t>sock</a:t>
            </a:r>
            <a:endParaRPr lang="en-GB" alt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correct"/>
          <p:cNvSpPr>
            <a:spLocks noChangeArrowheads="1"/>
          </p:cNvSpPr>
          <p:nvPr/>
        </p:nvSpPr>
        <p:spPr bwMode="auto">
          <a:xfrm>
            <a:off x="4906282" y="4501087"/>
            <a:ext cx="18582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chemeClr val="tx1"/>
                </a:solidFill>
              </a:rPr>
              <a:t>socks</a:t>
            </a:r>
            <a:endParaRPr lang="en-GB" alt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4679">
            <a:off x="2667278" y="739052"/>
            <a:ext cx="2316485" cy="34198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2397">
            <a:off x="4564330" y="1025085"/>
            <a:ext cx="2316485" cy="341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3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EEA7E5-563A-49DA-9ABC-B2A47CD9C69A}"/>
              </a:ext>
            </a:extLst>
          </p:cNvPr>
          <p:cNvGrpSpPr/>
          <p:nvPr/>
        </p:nvGrpSpPr>
        <p:grpSpPr>
          <a:xfrm>
            <a:off x="7812360" y="227397"/>
            <a:ext cx="1331637" cy="504056"/>
            <a:chOff x="8020930" y="1700808"/>
            <a:chExt cx="1159582" cy="504056"/>
          </a:xfrm>
          <a:solidFill>
            <a:srgbClr val="FAB001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CBF56A-4C8D-4855-BE1A-B9737B33EF6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4B21D0-BF23-497D-93A1-783A650A1AF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22" name="Explosion 1 21"/>
          <p:cNvSpPr/>
          <p:nvPr/>
        </p:nvSpPr>
        <p:spPr>
          <a:xfrm>
            <a:off x="1889416" y="3943466"/>
            <a:ext cx="2688558" cy="2315819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>
            <a:off x="8017543" y="-826150"/>
            <a:ext cx="1079544" cy="397874"/>
            <a:chOff x="7776356" y="1700808"/>
            <a:chExt cx="1367644" cy="504056"/>
          </a:xfrm>
          <a:solidFill>
            <a:schemeClr val="accent6"/>
          </a:solidFill>
        </p:grpSpPr>
        <p:sp>
          <p:nvSpPr>
            <p:cNvPr id="26" name="Oval 25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2" name="wrong"/>
          <p:cNvSpPr>
            <a:spLocks noChangeArrowheads="1"/>
          </p:cNvSpPr>
          <p:nvPr/>
        </p:nvSpPr>
        <p:spPr bwMode="auto">
          <a:xfrm>
            <a:off x="4898223" y="4490201"/>
            <a:ext cx="18261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chemeClr val="tx1"/>
                </a:solidFill>
              </a:rPr>
              <a:t>dress</a:t>
            </a:r>
            <a:endParaRPr lang="en-GB" alt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correct"/>
          <p:cNvSpPr>
            <a:spLocks noChangeArrowheads="1"/>
          </p:cNvSpPr>
          <p:nvPr/>
        </p:nvSpPr>
        <p:spPr bwMode="auto">
          <a:xfrm>
            <a:off x="2002431" y="4490201"/>
            <a:ext cx="24625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chemeClr val="tx1"/>
                </a:solidFill>
              </a:rPr>
              <a:t>dresses</a:t>
            </a:r>
            <a:endParaRPr lang="en-GB" alt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91" y="1110343"/>
            <a:ext cx="4336709" cy="283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9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 bwMode="auto">
          <a:xfrm>
            <a:off x="461963" y="430213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47700" y="4794192"/>
            <a:ext cx="7839075" cy="1419284"/>
          </a:xfrm>
          <a:prstGeom prst="roundRect">
            <a:avLst>
              <a:gd name="adj" fmla="val 68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at eveni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 Grandma </a:t>
            </a:r>
            <a:r>
              <a:rPr lang="en-GB" sz="2000" dirty="0" err="1">
                <a:solidFill>
                  <a:schemeClr val="tx1"/>
                </a:solidFill>
                <a:latin typeface="Twinkl" pitchFamily="50" charset="0"/>
              </a:rPr>
              <a:t>Dadi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and Grandpa Dada came ov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 discuss the plan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 family. Kit and Sam were very excited as they had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heard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their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Grandparents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talk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so mu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ab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the places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at they gr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up. 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FAE9A7B-D04F-457B-8D6A-066606A47A35}"/>
              </a:ext>
            </a:extLst>
          </p:cNvPr>
          <p:cNvSpPr/>
          <p:nvPr/>
        </p:nvSpPr>
        <p:spPr>
          <a:xfrm rot="7906188">
            <a:off x="6500832" y="4830998"/>
            <a:ext cx="387048" cy="402530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10" name="Oval 9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2824163" y="5745163"/>
            <a:ext cx="0" cy="53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5FAE9A7B-D04F-457B-8D6A-066606A47A35}"/>
              </a:ext>
            </a:extLst>
          </p:cNvPr>
          <p:cNvSpPr/>
          <p:nvPr/>
        </p:nvSpPr>
        <p:spPr>
          <a:xfrm rot="7906188">
            <a:off x="1372811" y="4865517"/>
            <a:ext cx="341855" cy="35552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 bwMode="auto">
          <a:xfrm>
            <a:off x="461963" y="430213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47700" y="4572000"/>
            <a:ext cx="7839075" cy="1641476"/>
          </a:xfrm>
          <a:prstGeom prst="roundRect">
            <a:avLst>
              <a:gd name="adj" fmla="val 68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Kit and Sam were b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ur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sti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wi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questions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“What places will we visit?” asked Sam.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“Will we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ea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diff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ent kinds of f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d?” asked Kit.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“You are so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impatient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,” laughed Grandma. “You’ll find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enough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.”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10" name="Oval 9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4" name="Arc 13">
            <a:extLst>
              <a:ext uri="{FF2B5EF4-FFF2-40B4-BE49-F238E27FC236}">
                <a16:creationId xmlns:a16="http://schemas.microsoft.com/office/drawing/2014/main" id="{5FAE9A7B-D04F-457B-8D6A-066606A47A35}"/>
              </a:ext>
            </a:extLst>
          </p:cNvPr>
          <p:cNvSpPr/>
          <p:nvPr/>
        </p:nvSpPr>
        <p:spPr>
          <a:xfrm rot="7906188">
            <a:off x="1372811" y="4865517"/>
            <a:ext cx="341855" cy="35552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66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/>
              <a:t>Sentence Time</a:t>
            </a: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4213" y="1338264"/>
            <a:ext cx="7769225" cy="823912"/>
          </a:xfrm>
          <a:prstGeom prst="roundRect">
            <a:avLst>
              <a:gd name="adj" fmla="val 652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Twinkl" pitchFamily="50" charset="0"/>
              </a:rPr>
              <a:t>What does Dad suggest that Kit and Sam should do?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8" name="Oval 7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38" y="2001490"/>
            <a:ext cx="6286500" cy="46826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ectangle: Rounded Corners 63">
            <a:extLst>
              <a:ext uri="{FF2B5EF4-FFF2-40B4-BE49-F238E27FC236}">
                <a16:creationId xmlns:a16="http://schemas.microsoft.com/office/drawing/2014/main" id="{9030A71C-45CE-4582-977F-2636F0C6CD55}"/>
              </a:ext>
            </a:extLst>
          </p:cNvPr>
          <p:cNvSpPr/>
          <p:nvPr/>
        </p:nvSpPr>
        <p:spPr bwMode="auto">
          <a:xfrm>
            <a:off x="985838" y="854075"/>
            <a:ext cx="7162800" cy="150971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80000" anchor="ctr"/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200" dirty="0">
                <a:solidFill>
                  <a:schemeClr val="tx1"/>
                </a:solidFill>
              </a:rPr>
              <a:t>“Books and websites might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200" dirty="0">
                <a:solidFill>
                  <a:schemeClr val="tx1"/>
                </a:solidFill>
              </a:rPr>
              <a:t>provide you with some clues.”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607617" y="1068001"/>
            <a:ext cx="4182984" cy="1110118"/>
            <a:chOff x="3512724" y="1010606"/>
            <a:chExt cx="4183047" cy="1108245"/>
          </a:xfrm>
        </p:grpSpPr>
        <p:sp>
          <p:nvSpPr>
            <p:cNvPr id="22" name="Rectangle: Rounded Corners 44">
              <a:extLst>
                <a:ext uri="{FF2B5EF4-FFF2-40B4-BE49-F238E27FC236}">
                  <a16:creationId xmlns:a16="http://schemas.microsoft.com/office/drawing/2014/main" id="{C52E1656-1F3F-486B-95C7-958ECF3FB969}"/>
                </a:ext>
              </a:extLst>
            </p:cNvPr>
            <p:cNvSpPr/>
            <p:nvPr/>
          </p:nvSpPr>
          <p:spPr bwMode="auto">
            <a:xfrm>
              <a:off x="3512724" y="1375116"/>
              <a:ext cx="343240" cy="4596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5FAE9A7B-D04F-457B-8D6A-066606A47A35}"/>
                </a:ext>
              </a:extLst>
            </p:cNvPr>
            <p:cNvSpPr/>
            <p:nvPr/>
          </p:nvSpPr>
          <p:spPr>
            <a:xfrm rot="7906188">
              <a:off x="6067266" y="1002280"/>
              <a:ext cx="456429" cy="47308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8" name="Rectangle: Rounded Corners 44">
              <a:extLst>
                <a:ext uri="{FF2B5EF4-FFF2-40B4-BE49-F238E27FC236}">
                  <a16:creationId xmlns:a16="http://schemas.microsoft.com/office/drawing/2014/main" id="{C52E1656-1F3F-486B-95C7-958ECF3FB969}"/>
                </a:ext>
              </a:extLst>
            </p:cNvPr>
            <p:cNvSpPr/>
            <p:nvPr/>
          </p:nvSpPr>
          <p:spPr bwMode="auto">
            <a:xfrm>
              <a:off x="7209307" y="1375116"/>
              <a:ext cx="486464" cy="4596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9" name="Rectangle: Rounded Corners 44">
              <a:extLst>
                <a:ext uri="{FF2B5EF4-FFF2-40B4-BE49-F238E27FC236}">
                  <a16:creationId xmlns:a16="http://schemas.microsoft.com/office/drawing/2014/main" id="{C52E1656-1F3F-486B-95C7-958ECF3FB969}"/>
                </a:ext>
              </a:extLst>
            </p:cNvPr>
            <p:cNvSpPr/>
            <p:nvPr/>
          </p:nvSpPr>
          <p:spPr bwMode="auto">
            <a:xfrm>
              <a:off x="5509905" y="2030071"/>
              <a:ext cx="309681" cy="4564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5" name="Rectangle: Rounded Corners 44">
              <a:extLst>
                <a:ext uri="{FF2B5EF4-FFF2-40B4-BE49-F238E27FC236}">
                  <a16:creationId xmlns:a16="http://schemas.microsoft.com/office/drawing/2014/main" id="{C52E1656-1F3F-486B-95C7-958ECF3FB969}"/>
                </a:ext>
              </a:extLst>
            </p:cNvPr>
            <p:cNvSpPr/>
            <p:nvPr/>
          </p:nvSpPr>
          <p:spPr bwMode="auto">
            <a:xfrm>
              <a:off x="7349662" y="2030071"/>
              <a:ext cx="346109" cy="4564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5FAE9A7B-D04F-457B-8D6A-066606A47A35}"/>
                </a:ext>
              </a:extLst>
            </p:cNvPr>
            <p:cNvSpPr/>
            <p:nvPr/>
          </p:nvSpPr>
          <p:spPr>
            <a:xfrm rot="7906188">
              <a:off x="3594933" y="1654096"/>
              <a:ext cx="456429" cy="47308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35" y="4027590"/>
            <a:ext cx="3441700" cy="1478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04" y="3422874"/>
            <a:ext cx="1337242" cy="2581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624"/>
          <a:stretch/>
        </p:blipFill>
        <p:spPr>
          <a:xfrm>
            <a:off x="6377568" y="1891960"/>
            <a:ext cx="2467196" cy="44834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8" name="Oval 7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35843" name="Show button"/>
          <p:cNvGrpSpPr>
            <a:grpSpLocks/>
          </p:cNvGrpSpPr>
          <p:nvPr/>
        </p:nvGrpSpPr>
        <p:grpSpPr bwMode="auto">
          <a:xfrm>
            <a:off x="6915150" y="5534025"/>
            <a:ext cx="1498600" cy="666750"/>
            <a:chOff x="6914614" y="5534675"/>
            <a:chExt cx="1499293" cy="666848"/>
          </a:xfrm>
        </p:grpSpPr>
        <p:sp>
          <p:nvSpPr>
            <p:cNvPr id="13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>
            <a:xfrm>
              <a:off x="6914614" y="5650580"/>
              <a:ext cx="1099058" cy="43186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1ED39E-F6F6-4A5E-8BCF-252811413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</p:pic>
      </p:grpSp>
      <p:sp>
        <p:nvSpPr>
          <p:cNvPr id="21" name="Sound Buttons">
            <a:extLst>
              <a:ext uri="{FF2B5EF4-FFF2-40B4-BE49-F238E27FC236}">
                <a16:creationId xmlns:a16="http://schemas.microsoft.com/office/drawing/2014/main" id="{FF2B17B6-EB20-4042-B0A2-3C6CF20131EC}"/>
              </a:ext>
            </a:extLst>
          </p:cNvPr>
          <p:cNvSpPr/>
          <p:nvPr/>
        </p:nvSpPr>
        <p:spPr>
          <a:xfrm>
            <a:off x="755650" y="5651500"/>
            <a:ext cx="2644775" cy="4318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latin typeface="Twinkl SemiBold" pitchFamily="2" charset="0"/>
              </a:rPr>
              <a:t>Sound Buttons On/Off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8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 bwMode="auto">
          <a:xfrm>
            <a:off x="461963" y="430213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47700" y="4482548"/>
            <a:ext cx="7839075" cy="1730928"/>
          </a:xfrm>
          <a:prstGeom prst="roundRect">
            <a:avLst>
              <a:gd name="adj" fmla="val 68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Kit and Sam could not sl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p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at eveni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Their h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ea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ds were full of thoughts ab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their upcomi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adventure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“I’d love to visit some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temples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,” said Kit. “We were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learning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ab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em in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l.”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“I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ink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at I would like to ride in an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to-ri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ckshaw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,” said Sam. “Grandpa Dada was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talking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ab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em. They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nd c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l!”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10" name="Oval 9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3" name="Arc 12">
            <a:extLst>
              <a:ext uri="{FF2B5EF4-FFF2-40B4-BE49-F238E27FC236}">
                <a16:creationId xmlns:a16="http://schemas.microsoft.com/office/drawing/2014/main" id="{5FAE9A7B-D04F-457B-8D6A-066606A47A35}"/>
              </a:ext>
            </a:extLst>
          </p:cNvPr>
          <p:cNvSpPr/>
          <p:nvPr/>
        </p:nvSpPr>
        <p:spPr>
          <a:xfrm rot="7906188">
            <a:off x="4103279" y="5527247"/>
            <a:ext cx="283803" cy="295155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2824163" y="5745163"/>
            <a:ext cx="0" cy="53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5FAE9A7B-D04F-457B-8D6A-066606A47A35}"/>
              </a:ext>
            </a:extLst>
          </p:cNvPr>
          <p:cNvSpPr/>
          <p:nvPr/>
        </p:nvSpPr>
        <p:spPr>
          <a:xfrm rot="7906188">
            <a:off x="4566873" y="4580337"/>
            <a:ext cx="319759" cy="33254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5FAE9A7B-D04F-457B-8D6A-066606A47A35}"/>
              </a:ext>
            </a:extLst>
          </p:cNvPr>
          <p:cNvSpPr/>
          <p:nvPr/>
        </p:nvSpPr>
        <p:spPr>
          <a:xfrm rot="7906188">
            <a:off x="3294380" y="5527248"/>
            <a:ext cx="283803" cy="295155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3" name="Straight Connector 2"/>
          <p:cNvCxnSpPr/>
          <p:nvPr/>
        </p:nvCxnSpPr>
        <p:spPr>
          <a:xfrm>
            <a:off x="6442721" y="5745163"/>
            <a:ext cx="0" cy="53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169981" y="5745163"/>
            <a:ext cx="21214" cy="1338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43" y="2162175"/>
            <a:ext cx="1027422" cy="1990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72" y="2162175"/>
            <a:ext cx="978742" cy="19908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401061" y="947351"/>
            <a:ext cx="1713429" cy="1584167"/>
            <a:chOff x="3401061" y="947351"/>
            <a:chExt cx="1713429" cy="15841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1061" y="947351"/>
              <a:ext cx="1713429" cy="15841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0702" y="1240139"/>
              <a:ext cx="1129890" cy="84892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25" y="2164187"/>
            <a:ext cx="996622" cy="1985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614" y="2402311"/>
            <a:ext cx="1122970" cy="180533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H="1">
            <a:off x="7038139" y="5403781"/>
            <a:ext cx="21214" cy="1338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45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 bwMode="auto">
          <a:xfrm>
            <a:off x="461963" y="430213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26" y="2079767"/>
            <a:ext cx="1292420" cy="20033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24"/>
          <a:stretch/>
        </p:blipFill>
        <p:spPr>
          <a:xfrm>
            <a:off x="4622027" y="1600200"/>
            <a:ext cx="2373629" cy="4778375"/>
          </a:xfrm>
          <a:prstGeom prst="rect">
            <a:avLst/>
          </a:prstGeom>
        </p:spPr>
      </p:pic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47700" y="4817846"/>
            <a:ext cx="7839075" cy="1395629"/>
          </a:xfrm>
          <a:prstGeom prst="roundRect">
            <a:avLst>
              <a:gd name="adj" fmla="val 68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“We should get some sl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p,” y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ned Kit. 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“Yes,” repl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ied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Sam. “We have got a lo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w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to travel tomorr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ow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. Ov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eight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-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thou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sand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kilometres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!”</a:t>
            </a:r>
          </a:p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“Clev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clogs,” laughed Kit. “Sl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p well!”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10" name="Oval 9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2268222" y="5732716"/>
            <a:ext cx="21214" cy="1338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56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4" y="553058"/>
            <a:ext cx="3148012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2933599" y="5681663"/>
            <a:ext cx="4106862" cy="436562"/>
          </a:xfrm>
          <a:prstGeom prst="roundRect">
            <a:avLst>
              <a:gd name="adj" fmla="val 10033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The adventure continues next lesson!</a:t>
            </a:r>
          </a:p>
        </p:txBody>
      </p:sp>
      <p:sp>
        <p:nvSpPr>
          <p:cNvPr id="30724" name="Title 1"/>
          <p:cNvSpPr>
            <a:spLocks noGrp="1"/>
          </p:cNvSpPr>
          <p:nvPr>
            <p:ph type="title"/>
          </p:nvPr>
        </p:nvSpPr>
        <p:spPr>
          <a:xfrm>
            <a:off x="1763713" y="704850"/>
            <a:ext cx="6913562" cy="731838"/>
          </a:xfrm>
        </p:spPr>
        <p:txBody>
          <a:bodyPr/>
          <a:lstStyle/>
          <a:p>
            <a:pPr algn="ctr" eaLnBrk="1" hangingPunct="1"/>
            <a:r>
              <a:rPr lang="en-GB" altLang="en-US"/>
              <a:t>Today, we have learnt…</a:t>
            </a:r>
            <a:endParaRPr lang="en-GB" altLang="en-US" b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015C4B-4D49-4CDB-BF1B-82022CB223BA}"/>
              </a:ext>
            </a:extLst>
          </p:cNvPr>
          <p:cNvSpPr txBox="1">
            <a:spLocks/>
          </p:cNvSpPr>
          <p:nvPr/>
        </p:nvSpPr>
        <p:spPr bwMode="auto">
          <a:xfrm>
            <a:off x="2230437" y="2605695"/>
            <a:ext cx="6913563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4400" b="0" dirty="0"/>
              <a:t>Adding</a:t>
            </a:r>
            <a:r>
              <a:rPr lang="en-GB" altLang="en-US" sz="4800" b="0" dirty="0"/>
              <a:t>  </a:t>
            </a:r>
            <a:r>
              <a:rPr lang="en-GB" altLang="en-US" sz="9600" b="0" dirty="0"/>
              <a:t> </a:t>
            </a:r>
          </a:p>
          <a:p>
            <a:pPr algn="ctr" eaLnBrk="1" hangingPunct="1">
              <a:defRPr/>
            </a:pPr>
            <a:r>
              <a:rPr lang="en-GB" altLang="en-US" sz="7200" dirty="0">
                <a:latin typeface="+mn-lt"/>
              </a:rPr>
              <a:t>-s </a:t>
            </a:r>
            <a:r>
              <a:rPr lang="en-GB" altLang="en-US" sz="7200" b="0" dirty="0">
                <a:latin typeface="+mn-lt"/>
              </a:rPr>
              <a:t>and</a:t>
            </a:r>
            <a:r>
              <a:rPr lang="en-GB" altLang="en-US" sz="7200" dirty="0">
                <a:latin typeface="+mn-lt"/>
              </a:rPr>
              <a:t> -</a:t>
            </a:r>
            <a:r>
              <a:rPr lang="en-GB" altLang="en-US" sz="7200" dirty="0" err="1">
                <a:latin typeface="+mn-lt"/>
              </a:rPr>
              <a:t>es</a:t>
            </a:r>
            <a:endParaRPr lang="en-GB" altLang="en-US" sz="7200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7" name="Speech Bubble">
            <a:extLst>
              <a:ext uri="{FF2B5EF4-FFF2-40B4-BE49-F238E27FC236}">
                <a16:creationId xmlns:a16="http://schemas.microsoft.com/office/drawing/2014/main" id="{AB6F159F-735F-465C-A86F-7DB4A3AA22C9}"/>
              </a:ext>
            </a:extLst>
          </p:cNvPr>
          <p:cNvSpPr/>
          <p:nvPr/>
        </p:nvSpPr>
        <p:spPr>
          <a:xfrm>
            <a:off x="2881313" y="1017588"/>
            <a:ext cx="4491037" cy="595312"/>
          </a:xfrm>
          <a:prstGeom prst="wedgeRoundRectCallout">
            <a:avLst>
              <a:gd name="adj1" fmla="val -43138"/>
              <a:gd name="adj2" fmla="val 9963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revisit last week’s focus words…</a:t>
            </a:r>
          </a:p>
        </p:txBody>
      </p:sp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773238"/>
            <a:ext cx="129698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Speech Bubble">
            <a:extLst>
              <a:ext uri="{FF2B5EF4-FFF2-40B4-BE49-F238E27FC236}">
                <a16:creationId xmlns:a16="http://schemas.microsoft.com/office/drawing/2014/main" id="{AB6F159F-735F-465C-A86F-7DB4A3AA22C9}"/>
              </a:ext>
            </a:extLst>
          </p:cNvPr>
          <p:cNvSpPr/>
          <p:nvPr/>
        </p:nvSpPr>
        <p:spPr>
          <a:xfrm>
            <a:off x="3554413" y="2676525"/>
            <a:ext cx="4491037" cy="595313"/>
          </a:xfrm>
          <a:prstGeom prst="wedgeRoundRectCallout">
            <a:avLst>
              <a:gd name="adj1" fmla="val -40344"/>
              <a:gd name="adj2" fmla="val -8234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I’ll say them and you write them down!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>
            <a:extLst>
              <a:ext uri="{FF2B5EF4-FFF2-40B4-BE49-F238E27FC236}">
                <a16:creationId xmlns:a16="http://schemas.microsoft.com/office/drawing/2014/main" id="{6E5EADEF-1352-4389-8538-900F1017892E}"/>
              </a:ext>
            </a:extLst>
          </p:cNvPr>
          <p:cNvSpPr/>
          <p:nvPr/>
        </p:nvSpPr>
        <p:spPr>
          <a:xfrm>
            <a:off x="942975" y="827088"/>
            <a:ext cx="1512888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E5EADEF-1352-4389-8538-900F1017892E}"/>
              </a:ext>
            </a:extLst>
          </p:cNvPr>
          <p:cNvSpPr/>
          <p:nvPr/>
        </p:nvSpPr>
        <p:spPr>
          <a:xfrm>
            <a:off x="4632325" y="827088"/>
            <a:ext cx="1512888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6E5EADEF-1352-4389-8538-900F1017892E}"/>
              </a:ext>
            </a:extLst>
          </p:cNvPr>
          <p:cNvSpPr/>
          <p:nvPr/>
        </p:nvSpPr>
        <p:spPr>
          <a:xfrm>
            <a:off x="2814638" y="827088"/>
            <a:ext cx="1512887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DFF8133-F4C2-4136-8B1B-792BDF15EE5F}"/>
              </a:ext>
            </a:extLst>
          </p:cNvPr>
          <p:cNvSpPr/>
          <p:nvPr/>
        </p:nvSpPr>
        <p:spPr>
          <a:xfrm>
            <a:off x="2730500" y="4814888"/>
            <a:ext cx="1512888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BF99DE55-42C0-4AD2-BA40-B317184ED43D}"/>
              </a:ext>
            </a:extLst>
          </p:cNvPr>
          <p:cNvSpPr/>
          <p:nvPr/>
        </p:nvSpPr>
        <p:spPr>
          <a:xfrm>
            <a:off x="942975" y="2809875"/>
            <a:ext cx="1512888" cy="15128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15F5022-31BA-4E26-ADF7-654487CF665F}"/>
              </a:ext>
            </a:extLst>
          </p:cNvPr>
          <p:cNvSpPr/>
          <p:nvPr/>
        </p:nvSpPr>
        <p:spPr>
          <a:xfrm>
            <a:off x="2803525" y="2809875"/>
            <a:ext cx="1511300" cy="15128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81BC427-E027-492D-94EC-4353BA523C8A}"/>
              </a:ext>
            </a:extLst>
          </p:cNvPr>
          <p:cNvSpPr/>
          <p:nvPr/>
        </p:nvSpPr>
        <p:spPr>
          <a:xfrm>
            <a:off x="4637088" y="2809875"/>
            <a:ext cx="1512887" cy="15128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04EC78F-FD89-4558-BC0B-DDBB0C7708A2}"/>
              </a:ext>
            </a:extLst>
          </p:cNvPr>
          <p:cNvSpPr/>
          <p:nvPr/>
        </p:nvSpPr>
        <p:spPr>
          <a:xfrm>
            <a:off x="914400" y="4811713"/>
            <a:ext cx="1511300" cy="151288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0253" name="Picture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982663"/>
            <a:ext cx="1100137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CDFF8133-F4C2-4136-8B1B-792BDF15EE5F}"/>
              </a:ext>
            </a:extLst>
          </p:cNvPr>
          <p:cNvSpPr/>
          <p:nvPr/>
        </p:nvSpPr>
        <p:spPr>
          <a:xfrm>
            <a:off x="4637088" y="4814888"/>
            <a:ext cx="1512887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DFF8133-F4C2-4136-8B1B-792BDF15EE5F}"/>
              </a:ext>
            </a:extLst>
          </p:cNvPr>
          <p:cNvSpPr/>
          <p:nvPr/>
        </p:nvSpPr>
        <p:spPr>
          <a:xfrm>
            <a:off x="6494463" y="4814888"/>
            <a:ext cx="1512887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0272" name="Picture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057" y="1366837"/>
            <a:ext cx="11922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6" y="1156164"/>
            <a:ext cx="675460" cy="11183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93" t="-16307" r="-41155" b="52157"/>
          <a:stretch/>
        </p:blipFill>
        <p:spPr>
          <a:xfrm>
            <a:off x="4632325" y="817149"/>
            <a:ext cx="1512888" cy="1511300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33" t="-18436" r="-39127" b="35348"/>
          <a:stretch/>
        </p:blipFill>
        <p:spPr>
          <a:xfrm>
            <a:off x="942975" y="2822576"/>
            <a:ext cx="1512888" cy="1487850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19" t="-16060" r="-49895" b="36827"/>
          <a:stretch/>
        </p:blipFill>
        <p:spPr>
          <a:xfrm>
            <a:off x="2814638" y="2830513"/>
            <a:ext cx="1500187" cy="1479913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33" t="-14628" r="-38590" b="50535"/>
          <a:stretch/>
        </p:blipFill>
        <p:spPr>
          <a:xfrm>
            <a:off x="925351" y="4827227"/>
            <a:ext cx="1482726" cy="1479913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96" t="-16877" r="-45288" b="43953"/>
          <a:stretch/>
        </p:blipFill>
        <p:spPr>
          <a:xfrm>
            <a:off x="2720155" y="4827227"/>
            <a:ext cx="1523233" cy="1479913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55" t="-36887" r="-44878" b="38408"/>
          <a:stretch/>
        </p:blipFill>
        <p:spPr>
          <a:xfrm>
            <a:off x="4482170" y="4542001"/>
            <a:ext cx="1763894" cy="1778265"/>
          </a:xfrm>
          <a:prstGeom prst="ellipse">
            <a:avLst/>
          </a:prstGeom>
        </p:spPr>
      </p:pic>
      <p:sp>
        <p:nvSpPr>
          <p:cNvPr id="31" name="Oval Callout 30"/>
          <p:cNvSpPr/>
          <p:nvPr/>
        </p:nvSpPr>
        <p:spPr>
          <a:xfrm rot="20272685" flipH="1">
            <a:off x="5028356" y="5165803"/>
            <a:ext cx="269469" cy="254995"/>
          </a:xfrm>
          <a:prstGeom prst="wedgeEllipse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68" y="5124450"/>
            <a:ext cx="943178" cy="10375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87" y="3152775"/>
            <a:ext cx="535104" cy="1098876"/>
          </a:xfrm>
          <a:prstGeom prst="rect">
            <a:avLst/>
          </a:prstGeom>
        </p:spPr>
      </p:pic>
      <p:pic>
        <p:nvPicPr>
          <p:cNvPr id="2" name="jump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035519" y="546564"/>
            <a:ext cx="609600" cy="609600"/>
          </a:xfrm>
          <a:prstGeom prst="rect">
            <a:avLst/>
          </a:prstGeom>
        </p:spPr>
      </p:pic>
      <p:pic>
        <p:nvPicPr>
          <p:cNvPr id="3" name="looke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118201" y="1514594"/>
            <a:ext cx="609600" cy="609600"/>
          </a:xfrm>
          <a:prstGeom prst="rect">
            <a:avLst/>
          </a:prstGeom>
        </p:spPr>
      </p:pic>
      <p:pic>
        <p:nvPicPr>
          <p:cNvPr id="7" name="gaspe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168484" y="2402867"/>
            <a:ext cx="609600" cy="609600"/>
          </a:xfrm>
          <a:prstGeom prst="rect">
            <a:avLst/>
          </a:prstGeom>
        </p:spPr>
      </p:pic>
      <p:pic>
        <p:nvPicPr>
          <p:cNvPr id="8" name="yelle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177173" y="3413806"/>
            <a:ext cx="609600" cy="609600"/>
          </a:xfrm>
          <a:prstGeom prst="rect">
            <a:avLst/>
          </a:prstGeom>
        </p:spPr>
      </p:pic>
      <p:pic>
        <p:nvPicPr>
          <p:cNvPr id="9" name="hunte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151921" y="4322763"/>
            <a:ext cx="609600" cy="609600"/>
          </a:xfrm>
          <a:prstGeom prst="rect">
            <a:avLst/>
          </a:prstGeom>
        </p:spPr>
      </p:pic>
      <p:pic>
        <p:nvPicPr>
          <p:cNvPr id="10" name="starte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151921" y="5262383"/>
            <a:ext cx="609600" cy="609600"/>
          </a:xfrm>
          <a:prstGeom prst="rect">
            <a:avLst/>
          </a:prstGeom>
        </p:spPr>
      </p:pic>
      <p:pic>
        <p:nvPicPr>
          <p:cNvPr id="11" name="shoute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499223" y="767919"/>
            <a:ext cx="609600" cy="609600"/>
          </a:xfrm>
          <a:prstGeom prst="rect">
            <a:avLst/>
          </a:prstGeom>
        </p:spPr>
      </p:pic>
      <p:pic>
        <p:nvPicPr>
          <p:cNvPr id="12" name="wishe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499223" y="1955800"/>
            <a:ext cx="609600" cy="609600"/>
          </a:xfrm>
          <a:prstGeom prst="rect">
            <a:avLst/>
          </a:prstGeom>
        </p:spPr>
      </p:pic>
      <p:pic>
        <p:nvPicPr>
          <p:cNvPr id="13" name="please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590255" y="2787650"/>
            <a:ext cx="609600" cy="609600"/>
          </a:xfrm>
          <a:prstGeom prst="rect">
            <a:avLst/>
          </a:prstGeom>
        </p:spPr>
      </p:pic>
      <p:pic>
        <p:nvPicPr>
          <p:cNvPr id="14" name="live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577022" y="3760787"/>
            <a:ext cx="609600" cy="609600"/>
          </a:xfrm>
          <a:prstGeom prst="rect">
            <a:avLst/>
          </a:prstGeom>
        </p:spPr>
      </p:pic>
      <p:grpSp>
        <p:nvGrpSpPr>
          <p:cNvPr id="10251" name="GASPED"/>
          <p:cNvGrpSpPr>
            <a:grpSpLocks/>
          </p:cNvGrpSpPr>
          <p:nvPr/>
        </p:nvGrpSpPr>
        <p:grpSpPr bwMode="auto">
          <a:xfrm>
            <a:off x="5114925" y="581025"/>
            <a:ext cx="557213" cy="558800"/>
            <a:chOff x="6300192" y="2204864"/>
            <a:chExt cx="900100" cy="90010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483627B-AEA5-4346-A770-6106ECAB7990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97" name="Isosceles Triangle 96">
              <a:extLst>
                <a:ext uri="{FF2B5EF4-FFF2-40B4-BE49-F238E27FC236}">
                  <a16:creationId xmlns:a16="http://schemas.microsoft.com/office/drawing/2014/main" id="{03EC849F-F8F7-48FC-AFCB-EABAB92F2A5B}"/>
                </a:ext>
              </a:extLst>
            </p:cNvPr>
            <p:cNvSpPr/>
            <p:nvPr/>
          </p:nvSpPr>
          <p:spPr>
            <a:xfrm rot="5400000">
              <a:off x="6558700" y="2417708"/>
              <a:ext cx="552334" cy="474412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10252" name="WISHED"/>
          <p:cNvGrpSpPr>
            <a:grpSpLocks/>
          </p:cNvGrpSpPr>
          <p:nvPr/>
        </p:nvGrpSpPr>
        <p:grpSpPr bwMode="auto">
          <a:xfrm>
            <a:off x="3228975" y="4568825"/>
            <a:ext cx="557213" cy="558800"/>
            <a:chOff x="6300192" y="2204864"/>
            <a:chExt cx="900100" cy="90010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6565C22-C050-4092-B2FC-BE1D5ED1058C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C0F865A8-02AE-4DFF-9D11-7BA56D35BDD4}"/>
                </a:ext>
              </a:extLst>
            </p:cNvPr>
            <p:cNvSpPr/>
            <p:nvPr/>
          </p:nvSpPr>
          <p:spPr>
            <a:xfrm rot="5400000">
              <a:off x="6558700" y="2417708"/>
              <a:ext cx="552334" cy="474412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10259" name="SHOUTED"/>
          <p:cNvGrpSpPr>
            <a:grpSpLocks/>
          </p:cNvGrpSpPr>
          <p:nvPr/>
        </p:nvGrpSpPr>
        <p:grpSpPr bwMode="auto">
          <a:xfrm>
            <a:off x="1390650" y="4567238"/>
            <a:ext cx="558800" cy="557212"/>
            <a:chOff x="6300192" y="2204864"/>
            <a:chExt cx="900100" cy="9001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904401B-2197-4667-9BF9-4AA7F08CC565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C82B634D-03DF-4605-9B9F-329D5733EEB8}"/>
                </a:ext>
              </a:extLst>
            </p:cNvPr>
            <p:cNvSpPr/>
            <p:nvPr/>
          </p:nvSpPr>
          <p:spPr>
            <a:xfrm rot="5400000">
              <a:off x="6558956" y="2417103"/>
              <a:ext cx="551343" cy="47562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18" name="YELLED"/>
          <p:cNvGrpSpPr>
            <a:grpSpLocks/>
          </p:cNvGrpSpPr>
          <p:nvPr/>
        </p:nvGrpSpPr>
        <p:grpSpPr bwMode="auto">
          <a:xfrm>
            <a:off x="1401763" y="2533650"/>
            <a:ext cx="557212" cy="558800"/>
            <a:chOff x="6300192" y="2204864"/>
            <a:chExt cx="900100" cy="90010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2CE3065-3E92-48FB-A92E-D8EAF384B167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0A9F0AA9-C26B-45E3-B1C0-000F4E1A738A}"/>
                </a:ext>
              </a:extLst>
            </p:cNvPr>
            <p:cNvSpPr/>
            <p:nvPr/>
          </p:nvSpPr>
          <p:spPr>
            <a:xfrm rot="5400000">
              <a:off x="6558701" y="2417708"/>
              <a:ext cx="552334" cy="47441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10261" name="LIVED"/>
          <p:cNvGrpSpPr>
            <a:grpSpLocks/>
          </p:cNvGrpSpPr>
          <p:nvPr/>
        </p:nvGrpSpPr>
        <p:grpSpPr bwMode="auto">
          <a:xfrm>
            <a:off x="6992938" y="4568825"/>
            <a:ext cx="557212" cy="558800"/>
            <a:chOff x="6300192" y="2204864"/>
            <a:chExt cx="900100" cy="9001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6565C22-C050-4092-B2FC-BE1D5ED1058C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C0F865A8-02AE-4DFF-9D11-7BA56D35BDD4}"/>
                </a:ext>
              </a:extLst>
            </p:cNvPr>
            <p:cNvSpPr/>
            <p:nvPr/>
          </p:nvSpPr>
          <p:spPr>
            <a:xfrm rot="5400000">
              <a:off x="6558701" y="2417708"/>
              <a:ext cx="552334" cy="47441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10267" name="LOOKED"/>
          <p:cNvGrpSpPr>
            <a:grpSpLocks/>
          </p:cNvGrpSpPr>
          <p:nvPr/>
        </p:nvGrpSpPr>
        <p:grpSpPr bwMode="auto">
          <a:xfrm>
            <a:off x="3279775" y="581025"/>
            <a:ext cx="558800" cy="558800"/>
            <a:chOff x="6300192" y="2204864"/>
            <a:chExt cx="900100" cy="900100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D03A784-0D04-4300-9D19-5D49BF877B05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03" name="Isosceles Triangle 102">
              <a:extLst>
                <a:ext uri="{FF2B5EF4-FFF2-40B4-BE49-F238E27FC236}">
                  <a16:creationId xmlns:a16="http://schemas.microsoft.com/office/drawing/2014/main" id="{B2AC6FAD-A860-4097-BF61-D04A690767A3}"/>
                </a:ext>
              </a:extLst>
            </p:cNvPr>
            <p:cNvSpPr/>
            <p:nvPr/>
          </p:nvSpPr>
          <p:spPr>
            <a:xfrm rot="5400000">
              <a:off x="6558460" y="2417103"/>
              <a:ext cx="552334" cy="47562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10269" name="HUNTED"/>
          <p:cNvGrpSpPr>
            <a:grpSpLocks/>
          </p:cNvGrpSpPr>
          <p:nvPr/>
        </p:nvGrpSpPr>
        <p:grpSpPr bwMode="auto">
          <a:xfrm>
            <a:off x="3279775" y="2565400"/>
            <a:ext cx="558800" cy="558800"/>
            <a:chOff x="6300192" y="2204864"/>
            <a:chExt cx="900100" cy="90010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53A4E94-A618-433C-BA9B-973CC999BB71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F9828CF1-0247-4EA0-A364-F13E7D633BC9}"/>
                </a:ext>
              </a:extLst>
            </p:cNvPr>
            <p:cNvSpPr/>
            <p:nvPr/>
          </p:nvSpPr>
          <p:spPr>
            <a:xfrm rot="5400000">
              <a:off x="6558460" y="2417103"/>
              <a:ext cx="552334" cy="47562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10270" name="STARTED"/>
          <p:cNvGrpSpPr>
            <a:grpSpLocks/>
          </p:cNvGrpSpPr>
          <p:nvPr/>
        </p:nvGrpSpPr>
        <p:grpSpPr bwMode="auto">
          <a:xfrm>
            <a:off x="5114925" y="2551113"/>
            <a:ext cx="557213" cy="558800"/>
            <a:chOff x="6300192" y="2204864"/>
            <a:chExt cx="900100" cy="90010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4D994E9-E65E-46FF-B1BA-E935D065C276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88815AE0-189B-4055-BA6B-FCEDDC949881}"/>
                </a:ext>
              </a:extLst>
            </p:cNvPr>
            <p:cNvSpPr/>
            <p:nvPr/>
          </p:nvSpPr>
          <p:spPr>
            <a:xfrm rot="5400000">
              <a:off x="6558700" y="2417708"/>
              <a:ext cx="552334" cy="474412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21" name="JUMPED"/>
          <p:cNvGrpSpPr>
            <a:grpSpLocks/>
          </p:cNvGrpSpPr>
          <p:nvPr/>
        </p:nvGrpSpPr>
        <p:grpSpPr bwMode="auto">
          <a:xfrm>
            <a:off x="1420813" y="581025"/>
            <a:ext cx="557212" cy="558800"/>
            <a:chOff x="6300192" y="2204864"/>
            <a:chExt cx="900100" cy="90010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1AFF506-9659-4005-8C6E-0497C602C3DA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2166C1B5-EF1D-43A1-BD80-D7C6E3FA523E}"/>
                </a:ext>
              </a:extLst>
            </p:cNvPr>
            <p:cNvSpPr/>
            <p:nvPr/>
          </p:nvSpPr>
          <p:spPr>
            <a:xfrm rot="5400000">
              <a:off x="6558701" y="2417708"/>
              <a:ext cx="552334" cy="47441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10256" name="PLEASE"/>
          <p:cNvGrpSpPr>
            <a:grpSpLocks/>
          </p:cNvGrpSpPr>
          <p:nvPr/>
        </p:nvGrpSpPr>
        <p:grpSpPr bwMode="auto">
          <a:xfrm>
            <a:off x="5134964" y="4594551"/>
            <a:ext cx="557212" cy="558800"/>
            <a:chOff x="6300192" y="2204864"/>
            <a:chExt cx="900100" cy="90010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6565C22-C050-4092-B2FC-BE1D5ED1058C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C0F865A8-02AE-4DFF-9D11-7BA56D35BDD4}"/>
                </a:ext>
              </a:extLst>
            </p:cNvPr>
            <p:cNvSpPr/>
            <p:nvPr/>
          </p:nvSpPr>
          <p:spPr>
            <a:xfrm rot="5400000">
              <a:off x="6558701" y="2417708"/>
              <a:ext cx="552334" cy="47441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93863"/>
            <a:ext cx="2381250" cy="808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peech Bubble">
            <a:extLst>
              <a:ext uri="{FF2B5EF4-FFF2-40B4-BE49-F238E27FC236}">
                <a16:creationId xmlns:a16="http://schemas.microsoft.com/office/drawing/2014/main" id="{AB6F159F-735F-465C-A86F-7DB4A3AA22C9}"/>
              </a:ext>
            </a:extLst>
          </p:cNvPr>
          <p:cNvSpPr/>
          <p:nvPr/>
        </p:nvSpPr>
        <p:spPr>
          <a:xfrm>
            <a:off x="827088" y="836613"/>
            <a:ext cx="6262687" cy="660400"/>
          </a:xfrm>
          <a:prstGeom prst="wedgeRoundRectCallout">
            <a:avLst>
              <a:gd name="adj1" fmla="val 38751"/>
              <a:gd name="adj2" fmla="val 6846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Here are this week’s focus words for reading…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12" name="Oval 11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93C4F84-FA27-4D93-B7AC-01BFD66D1E25}"/>
              </a:ext>
            </a:extLst>
          </p:cNvPr>
          <p:cNvSpPr txBox="1"/>
          <p:nvPr/>
        </p:nvSpPr>
        <p:spPr>
          <a:xfrm>
            <a:off x="2136405" y="2527014"/>
            <a:ext cx="3192679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6000" b="1" dirty="0">
                <a:ln w="12700">
                  <a:solidFill>
                    <a:sysClr val="windowText" lastClr="000000"/>
                  </a:solidFill>
                </a:ln>
                <a:solidFill>
                  <a:srgbClr val="FAB000"/>
                </a:solidFill>
              </a:rPr>
              <a:t>August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3C4F84-FA27-4D93-B7AC-01BFD66D1E25}"/>
              </a:ext>
            </a:extLst>
          </p:cNvPr>
          <p:cNvSpPr txBox="1"/>
          <p:nvPr/>
        </p:nvSpPr>
        <p:spPr>
          <a:xfrm>
            <a:off x="1979087" y="3713840"/>
            <a:ext cx="3389325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6000" b="1" dirty="0">
                <a:ln w="12700">
                  <a:solidFill>
                    <a:sysClr val="windowText" lastClr="000000"/>
                  </a:solidFill>
                </a:ln>
                <a:solidFill>
                  <a:srgbClr val="FAB000"/>
                </a:solidFill>
              </a:rPr>
              <a:t>October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4" name="Oval 3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Tricky Word Diary</a:t>
            </a: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4213" y="1338263"/>
            <a:ext cx="7769225" cy="879475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Kit and Sam are having a look through the different months on their calendar. Can you spot the words </a:t>
            </a:r>
            <a:r>
              <a:rPr lang="en-GB" dirty="0">
                <a:solidFill>
                  <a:srgbClr val="DE1E5A"/>
                </a:solidFill>
              </a:rPr>
              <a:t>August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and </a:t>
            </a:r>
            <a:r>
              <a:rPr lang="en-GB" dirty="0">
                <a:solidFill>
                  <a:srgbClr val="DE1E5A"/>
                </a:solidFill>
              </a:rPr>
              <a:t>October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? </a:t>
            </a:r>
            <a:endParaRPr lang="en-GB" sz="2000" dirty="0">
              <a:solidFill>
                <a:schemeClr val="tx1"/>
              </a:solidFill>
              <a:latin typeface="Twinkl" pitchFamily="50" charset="0"/>
            </a:endParaRPr>
          </a:p>
        </p:txBody>
      </p:sp>
      <p:pic>
        <p:nvPicPr>
          <p:cNvPr id="12293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2381250"/>
            <a:ext cx="467677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anuar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93" y="1527917"/>
            <a:ext cx="5817404" cy="3776323"/>
          </a:xfrm>
          <a:prstGeom prst="rect">
            <a:avLst/>
          </a:prstGeom>
        </p:spPr>
      </p:pic>
      <p:pic>
        <p:nvPicPr>
          <p:cNvPr id="4" name="februar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45" y="1519811"/>
            <a:ext cx="5817403" cy="3776323"/>
          </a:xfrm>
          <a:prstGeom prst="rect">
            <a:avLst/>
          </a:prstGeom>
        </p:spPr>
      </p:pic>
      <p:pic>
        <p:nvPicPr>
          <p:cNvPr id="5" name="octobe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65" y="1520300"/>
            <a:ext cx="5816295" cy="3775604"/>
          </a:xfrm>
          <a:prstGeom prst="rect">
            <a:avLst/>
          </a:prstGeom>
        </p:spPr>
      </p:pic>
      <p:pic>
        <p:nvPicPr>
          <p:cNvPr id="6" name="apri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97" y="1533405"/>
            <a:ext cx="5817405" cy="3776323"/>
          </a:xfrm>
          <a:prstGeom prst="rect">
            <a:avLst/>
          </a:prstGeom>
        </p:spPr>
      </p:pic>
      <p:pic>
        <p:nvPicPr>
          <p:cNvPr id="7" name="octobe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45" y="1522429"/>
            <a:ext cx="5816295" cy="3775604"/>
          </a:xfrm>
          <a:prstGeom prst="rect">
            <a:avLst/>
          </a:prstGeom>
        </p:spPr>
      </p:pic>
      <p:pic>
        <p:nvPicPr>
          <p:cNvPr id="8" name="augus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07" y="1520070"/>
            <a:ext cx="5816295" cy="3775604"/>
          </a:xfrm>
          <a:prstGeom prst="rect">
            <a:avLst/>
          </a:prstGeom>
        </p:spPr>
      </p:pic>
      <p:pic>
        <p:nvPicPr>
          <p:cNvPr id="9" name="july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05" y="1520300"/>
            <a:ext cx="5816295" cy="3775604"/>
          </a:xfrm>
          <a:prstGeom prst="rect">
            <a:avLst/>
          </a:prstGeom>
        </p:spPr>
      </p:pic>
      <p:pic>
        <p:nvPicPr>
          <p:cNvPr id="10" name="augus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05" y="1521249"/>
            <a:ext cx="5816295" cy="3775604"/>
          </a:xfrm>
          <a:prstGeom prst="rect">
            <a:avLst/>
          </a:prstGeom>
        </p:spPr>
      </p:pic>
      <p:pic>
        <p:nvPicPr>
          <p:cNvPr id="11" name="octobe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97" y="1513862"/>
            <a:ext cx="5816295" cy="3775604"/>
          </a:xfrm>
          <a:prstGeom prst="rect">
            <a:avLst/>
          </a:prstGeom>
        </p:spPr>
      </p:pic>
      <p:pic>
        <p:nvPicPr>
          <p:cNvPr id="12" name="augus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45" y="1513862"/>
            <a:ext cx="5816295" cy="37756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97" y="2508962"/>
            <a:ext cx="1327944" cy="41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3F41F131-55D5-471D-AD1B-E4F88D99453C}"/>
              </a:ext>
            </a:extLst>
          </p:cNvPr>
          <p:cNvSpPr/>
          <p:nvPr/>
        </p:nvSpPr>
        <p:spPr>
          <a:xfrm>
            <a:off x="814388" y="1052513"/>
            <a:ext cx="7515225" cy="1123950"/>
          </a:xfrm>
          <a:prstGeom prst="roundRect">
            <a:avLst>
              <a:gd name="adj" fmla="val 754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Today, we are learning to read words that 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smtClean="0">
                <a:solidFill>
                  <a:schemeClr val="tx1"/>
                </a:solidFill>
              </a:rPr>
              <a:t>end in </a:t>
            </a:r>
            <a:r>
              <a:rPr lang="en-GB" sz="2400" dirty="0">
                <a:solidFill>
                  <a:schemeClr val="tx1"/>
                </a:solidFill>
              </a:rPr>
              <a:t>-</a:t>
            </a:r>
            <a:r>
              <a:rPr lang="en-GB" sz="2400" b="1" dirty="0">
                <a:solidFill>
                  <a:schemeClr val="tx1"/>
                </a:solidFill>
              </a:rPr>
              <a:t>s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smtClean="0">
                <a:solidFill>
                  <a:schemeClr val="tx1"/>
                </a:solidFill>
              </a:rPr>
              <a:t>and </a:t>
            </a:r>
            <a:r>
              <a:rPr lang="en-GB" sz="2400" dirty="0">
                <a:solidFill>
                  <a:schemeClr val="tx1"/>
                </a:solidFill>
              </a:rPr>
              <a:t>–</a:t>
            </a:r>
            <a:r>
              <a:rPr lang="en-GB" sz="2400" b="1" dirty="0" err="1">
                <a:solidFill>
                  <a:schemeClr val="tx1"/>
                </a:solidFill>
              </a:rPr>
              <a:t>es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68513"/>
            <a:ext cx="243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 bwMode="auto">
          <a:xfrm>
            <a:off x="461963" y="430213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98"/>
          <a:stretch/>
        </p:blipFill>
        <p:spPr>
          <a:xfrm>
            <a:off x="1992311" y="3589145"/>
            <a:ext cx="5149852" cy="7281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4"/>
          <a:stretch/>
        </p:blipFill>
        <p:spPr>
          <a:xfrm>
            <a:off x="3629818" y="4228617"/>
            <a:ext cx="5149852" cy="11598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66" y="3193607"/>
            <a:ext cx="2785792" cy="1018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9338" y="2976945"/>
            <a:ext cx="2409364" cy="2089344"/>
          </a:xfrm>
          <a:prstGeom prst="rect">
            <a:avLst/>
          </a:prstGeom>
        </p:spPr>
      </p:pic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47700" y="5116606"/>
            <a:ext cx="7839075" cy="1096869"/>
          </a:xfrm>
          <a:prstGeom prst="roundRect">
            <a:avLst>
              <a:gd name="adj" fmla="val 68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It was the st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t of the summ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holid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ay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 and Kit and Sam were l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ki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f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or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w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 to havi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the 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wh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ole of </a:t>
            </a:r>
            <a:r>
              <a:rPr lang="en-GB" sz="2000" u="sng" dirty="0">
                <a:solidFill>
                  <a:schemeClr val="tx1"/>
                </a:solidFill>
              </a:rPr>
              <a:t>Au</a:t>
            </a:r>
            <a:r>
              <a:rPr lang="en-GB" sz="2000" dirty="0">
                <a:solidFill>
                  <a:schemeClr val="tx1"/>
                </a:solidFill>
              </a:rPr>
              <a:t>gust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off s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choo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l. “It’s so exciti</a:t>
            </a:r>
            <a:r>
              <a:rPr lang="en-GB" sz="2000" u="sng" dirty="0">
                <a:solidFill>
                  <a:schemeClr val="tx1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,” grinned Sam. “I </a:t>
            </a:r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winkl" pitchFamily="50" charset="0"/>
              </a:rPr>
              <a:t>wonder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what we’ll do!”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853738" y="5739236"/>
            <a:ext cx="0" cy="14446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661025" y="5768975"/>
            <a:ext cx="0" cy="730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5"/>
          </a:solidFill>
        </p:grpSpPr>
        <p:sp>
          <p:nvSpPr>
            <p:cNvPr id="7" name="Oval 6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7837488" y="5438775"/>
            <a:ext cx="0" cy="14446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0238" y="6007100"/>
            <a:ext cx="0" cy="14446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5FAE9A7B-D04F-457B-8D6A-066606A47A35}"/>
              </a:ext>
            </a:extLst>
          </p:cNvPr>
          <p:cNvSpPr/>
          <p:nvPr/>
        </p:nvSpPr>
        <p:spPr>
          <a:xfrm rot="7906188">
            <a:off x="4540164" y="5495191"/>
            <a:ext cx="328436" cy="339698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winkl Phonics PowerPoint Template.pptx" id="{DE623B95-CF47-4D4D-99E6-E7908909B4E9}" vid="{D8F4FE79-54E6-4341-BC11-84D6744E4E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6371</TotalTime>
  <Words>846</Words>
  <Application>Microsoft Office PowerPoint</Application>
  <PresentationFormat>On-screen Show (4:3)</PresentationFormat>
  <Paragraphs>110</Paragraphs>
  <Slides>26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Tuffy-TTF</vt:lpstr>
      <vt:lpstr>Wingdings</vt:lpstr>
      <vt:lpstr>Arial</vt:lpstr>
      <vt:lpstr>Twinkl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Tricky Word Diary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 Time</vt:lpstr>
      <vt:lpstr>PowerPoint Presentation</vt:lpstr>
      <vt:lpstr>PowerPoint Presentation</vt:lpstr>
      <vt:lpstr>PowerPoint Presentation</vt:lpstr>
      <vt:lpstr>Today, we have learnt…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Phonics</dc:title>
  <dc:creator>Sana Mehmood</dc:creator>
  <cp:lastModifiedBy>Teacher</cp:lastModifiedBy>
  <cp:revision>417</cp:revision>
  <dcterms:created xsi:type="dcterms:W3CDTF">2018-08-14T14:55:23Z</dcterms:created>
  <dcterms:modified xsi:type="dcterms:W3CDTF">2020-06-19T09:42:19Z</dcterms:modified>
</cp:coreProperties>
</file>