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58" r:id="rId2"/>
    <p:sldId id="294" r:id="rId3"/>
    <p:sldId id="305" r:id="rId4"/>
    <p:sldId id="310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0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09" r:id="rId21"/>
    <p:sldId id="325" r:id="rId22"/>
    <p:sldId id="326" r:id="rId23"/>
    <p:sldId id="308" r:id="rId24"/>
    <p:sldId id="267" r:id="rId2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Tuffy-TTF" panose="020B0603060100000000" charset="0"/>
      <p:regular r:id="rId32"/>
      <p:bold r:id="rId33"/>
      <p:italic r:id="rId34"/>
      <p:boldItalic r:id="rId35"/>
    </p:embeddedFont>
    <p:embeddedFont>
      <p:font typeface="Twinkl" panose="020B0604020202020204" charset="0"/>
      <p:regular r:id="rId36"/>
      <p:bold r:id="rId37"/>
    </p:embeddedFont>
    <p:embeddedFont>
      <p:font typeface="Twinkl SemiBold" panose="020B0604020202020204" charset="0"/>
      <p:bold r:id="rId38"/>
    </p:embeddedFont>
  </p:embeddedFont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1E5A"/>
    <a:srgbClr val="FFEBA5"/>
    <a:srgbClr val="F6988F"/>
    <a:srgbClr val="FDB891"/>
    <a:srgbClr val="FBB78F"/>
    <a:srgbClr val="D82233"/>
    <a:srgbClr val="AEE9EC"/>
    <a:srgbClr val="D83A5E"/>
    <a:srgbClr val="2DB6BC"/>
    <a:srgbClr val="F5CF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32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EBCAB23E-5E8D-4EE2-83B5-ED1C61A16838}" type="datetimeFigureOut">
              <a:rPr lang="en-GB"/>
              <a:pPr>
                <a:defRPr/>
              </a:pPr>
              <a:t>19/06/2020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8FA9FD05-3BB6-41CC-853D-2075B3AECAB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16568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928FEF98-7973-4A8C-8B7D-76BB1CDE8734}" type="datetimeFigureOut">
              <a:rPr lang="en-GB"/>
              <a:pPr>
                <a:defRPr/>
              </a:pPr>
              <a:t>19/06/2020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72C48283-2588-4AA5-AB63-C726861FDEB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33543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670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1141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7833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633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388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684" r:id="rId3"/>
    <p:sldLayoutId id="2147483685" r:id="rId4"/>
    <p:sldLayoutId id="2147483679" r:id="rId5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25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277" y="2219325"/>
            <a:ext cx="2203445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5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 smtClean="0">
                  <a:solidFill>
                    <a:schemeClr val="bg1"/>
                  </a:solidFill>
                </a:rPr>
                <a:t>Teach</a:t>
              </a:r>
            </a:p>
          </p:txBody>
        </p:sp>
      </p:grpSp>
      <p:grpSp>
        <p:nvGrpSpPr>
          <p:cNvPr id="12" name="Kit's teachings">
            <a:extLst>
              <a:ext uri="{FF2B5EF4-FFF2-40B4-BE49-F238E27FC236}">
                <a16:creationId xmlns:a16="http://schemas.microsoft.com/office/drawing/2014/main" id="{53FD0CF1-FA53-4803-8F54-925B472D4661}"/>
              </a:ext>
            </a:extLst>
          </p:cNvPr>
          <p:cNvGrpSpPr/>
          <p:nvPr/>
        </p:nvGrpSpPr>
        <p:grpSpPr>
          <a:xfrm>
            <a:off x="683568" y="5157192"/>
            <a:ext cx="4464496" cy="1008112"/>
            <a:chOff x="683568" y="5157192"/>
            <a:chExt cx="4464496" cy="1008112"/>
          </a:xfrm>
        </p:grpSpPr>
        <p:sp>
          <p:nvSpPr>
            <p:cNvPr id="13" name="Rectangle: Rounded Corners 9">
              <a:extLst>
                <a:ext uri="{FF2B5EF4-FFF2-40B4-BE49-F238E27FC236}">
                  <a16:creationId xmlns:a16="http://schemas.microsoft.com/office/drawing/2014/main" id="{949B2036-4D10-435C-8FE9-A3B284EF3966}"/>
                </a:ext>
              </a:extLst>
            </p:cNvPr>
            <p:cNvSpPr/>
            <p:nvPr/>
          </p:nvSpPr>
          <p:spPr>
            <a:xfrm>
              <a:off x="1475656" y="5517232"/>
              <a:ext cx="3672408" cy="432048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dirty="0">
                  <a:latin typeface="Twinkl SemiBold" pitchFamily="2" charset="0"/>
                </a:rPr>
                <a:t>  Click me for Kit’s teaching tips!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63E1150-E0E9-4600-8006-0F9A404CD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97" t="-8561" r="-15847" b="56577"/>
            <a:stretch/>
          </p:blipFill>
          <p:spPr>
            <a:xfrm>
              <a:off x="683568" y="5157192"/>
              <a:ext cx="1008112" cy="100811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/>
              </a:solidFill>
            </a:ln>
          </p:spPr>
        </p:pic>
      </p:grpSp>
      <p:sp>
        <p:nvSpPr>
          <p:cNvPr id="16" name="Kit's teaching bubble">
            <a:extLst>
              <a:ext uri="{FF2B5EF4-FFF2-40B4-BE49-F238E27FC236}">
                <a16:creationId xmlns:a16="http://schemas.microsoft.com/office/drawing/2014/main" id="{4F70B4BA-A660-436F-BCC3-8151C9561A39}"/>
              </a:ext>
            </a:extLst>
          </p:cNvPr>
          <p:cNvSpPr/>
          <p:nvPr/>
        </p:nvSpPr>
        <p:spPr>
          <a:xfrm>
            <a:off x="1403648" y="4767134"/>
            <a:ext cx="4711402" cy="534074"/>
          </a:xfrm>
          <a:prstGeom prst="wedgeRoundRectCallout">
            <a:avLst>
              <a:gd name="adj1" fmla="val -50011"/>
              <a:gd name="adj2" fmla="val 116376"/>
              <a:gd name="adj3" fmla="val 16667"/>
            </a:avLst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Hint: They are all words ending in </a:t>
            </a:r>
            <a:r>
              <a:rPr lang="en-GB" b="1" dirty="0">
                <a:solidFill>
                  <a:schemeClr val="tx1"/>
                </a:solidFill>
                <a:latin typeface="Twinkl" pitchFamily="50" charset="0"/>
              </a:rPr>
              <a:t>-s</a:t>
            </a: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 or </a:t>
            </a:r>
            <a:r>
              <a:rPr lang="en-GB" b="1" dirty="0">
                <a:solidFill>
                  <a:schemeClr val="tx1"/>
                </a:solidFill>
                <a:latin typeface="Twinkl" pitchFamily="50" charset="0"/>
              </a:rPr>
              <a:t>-</a:t>
            </a:r>
            <a:r>
              <a:rPr lang="en-GB" b="1" dirty="0" err="1">
                <a:solidFill>
                  <a:schemeClr val="tx1"/>
                </a:solidFill>
                <a:latin typeface="Twinkl" pitchFamily="50" charset="0"/>
              </a:rPr>
              <a:t>es</a:t>
            </a: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.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Close bubble">
            <a:extLst>
              <a:ext uri="{FF2B5EF4-FFF2-40B4-BE49-F238E27FC236}">
                <a16:creationId xmlns:a16="http://schemas.microsoft.com/office/drawing/2014/main" id="{FD1045FB-80F3-4CA9-AD92-7BAF646FF417}"/>
              </a:ext>
            </a:extLst>
          </p:cNvPr>
          <p:cNvSpPr/>
          <p:nvPr/>
        </p:nvSpPr>
        <p:spPr>
          <a:xfrm>
            <a:off x="5942459" y="4634577"/>
            <a:ext cx="284162" cy="28416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X</a:t>
            </a:r>
            <a:endParaRPr lang="en-GB" sz="1400" b="1" dirty="0"/>
          </a:p>
        </p:txBody>
      </p:sp>
      <p:sp>
        <p:nvSpPr>
          <p:cNvPr id="18" name="Rectangle: Rounded Corners 10">
            <a:extLst>
              <a:ext uri="{FF2B5EF4-FFF2-40B4-BE49-F238E27FC236}">
                <a16:creationId xmlns:a16="http://schemas.microsoft.com/office/drawing/2014/main" id="{D106C8EB-9F80-4C8B-8855-A68A78CF0214}"/>
              </a:ext>
            </a:extLst>
          </p:cNvPr>
          <p:cNvSpPr/>
          <p:nvPr/>
        </p:nvSpPr>
        <p:spPr>
          <a:xfrm>
            <a:off x="684213" y="820704"/>
            <a:ext cx="7775575" cy="1198219"/>
          </a:xfrm>
          <a:prstGeom prst="roundRect">
            <a:avLst>
              <a:gd name="adj" fmla="val 741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dirty="0">
                <a:ln w="9208" cap="flat" cmpd="sng" algn="ctr">
                  <a:noFill/>
                  <a:prstDash val="solid"/>
                  <a:round/>
                </a:ln>
                <a:solidFill>
                  <a:schemeClr val="tx1"/>
                </a:solidFill>
                <a:ea typeface="Calibri"/>
                <a:cs typeface="Times New Roman"/>
              </a:rPr>
              <a:t>Sam takes out the list of things that she would like to do in Kanpur. Can you add the missing letters to the words? </a:t>
            </a:r>
          </a:p>
        </p:txBody>
      </p:sp>
    </p:spTree>
    <p:extLst>
      <p:ext uri="{BB962C8B-B14F-4D97-AF65-F5344CB8AC3E}">
        <p14:creationId xmlns:p14="http://schemas.microsoft.com/office/powerpoint/2010/main" val="346684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276" y="634950"/>
            <a:ext cx="3612524" cy="543537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984555" y="1396945"/>
            <a:ext cx="3296976" cy="4245820"/>
            <a:chOff x="2984555" y="1396945"/>
            <a:chExt cx="3296976" cy="4245820"/>
          </a:xfrm>
        </p:grpSpPr>
        <p:sp>
          <p:nvSpPr>
            <p:cNvPr id="3" name="TextBox 2"/>
            <p:cNvSpPr txBox="1"/>
            <p:nvPr/>
          </p:nvSpPr>
          <p:spPr>
            <a:xfrm>
              <a:off x="2984555" y="1396945"/>
              <a:ext cx="3286125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300" dirty="0"/>
                <a:t>Go and get some new </a:t>
              </a:r>
              <a:r>
                <a:rPr lang="en-GB" sz="2300" dirty="0" err="1"/>
                <a:t>bracel</a:t>
              </a:r>
              <a:r>
                <a:rPr lang="en-GB" sz="2300" dirty="0"/>
                <a:t>___ from the </a:t>
              </a:r>
              <a:r>
                <a:rPr lang="en-GB" sz="2300" dirty="0" err="1"/>
                <a:t>sh_p</a:t>
              </a:r>
              <a:r>
                <a:rPr lang="en-GB" sz="2300" dirty="0" smtClean="0"/>
                <a:t>_.</a:t>
              </a:r>
              <a:endParaRPr lang="en-GB" sz="23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001617" y="2531310"/>
              <a:ext cx="3112936" cy="800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300" dirty="0"/>
                <a:t>Look at the colourful dress__ and </a:t>
              </a:r>
              <a:r>
                <a:rPr lang="en-GB" sz="2300" dirty="0" err="1"/>
                <a:t>skir</a:t>
              </a:r>
              <a:r>
                <a:rPr lang="en-GB" sz="2300" dirty="0" smtClean="0"/>
                <a:t>__.</a:t>
              </a:r>
              <a:endParaRPr lang="en-GB" sz="23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09568" y="3305914"/>
              <a:ext cx="3264011" cy="800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300" dirty="0"/>
                <a:t>Ride on some bus__ through Kanpur</a:t>
              </a:r>
              <a:r>
                <a:rPr lang="en-GB" sz="2300" dirty="0" smtClean="0"/>
                <a:t>.</a:t>
              </a:r>
              <a:endParaRPr lang="en-GB" sz="23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17520" y="4072566"/>
              <a:ext cx="3264011" cy="800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300" dirty="0"/>
                <a:t>Find some </a:t>
              </a:r>
              <a:r>
                <a:rPr lang="en-GB" sz="2300" dirty="0" err="1"/>
                <a:t>bo_k</a:t>
              </a:r>
              <a:r>
                <a:rPr lang="en-GB" sz="2300" dirty="0"/>
                <a:t>_ about Kanpur to take home</a:t>
              </a:r>
              <a:r>
                <a:rPr lang="en-GB" sz="2300" dirty="0" smtClean="0"/>
                <a:t>.</a:t>
              </a:r>
              <a:endParaRPr lang="en-GB" sz="23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007377" y="4842546"/>
              <a:ext cx="3138981" cy="800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300" dirty="0"/>
                <a:t>Spend time with baby Diya and her toy_. 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825628" y="641576"/>
            <a:ext cx="3612524" cy="5435374"/>
            <a:chOff x="2835902" y="641576"/>
            <a:chExt cx="3612524" cy="543537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5902" y="641576"/>
              <a:ext cx="3612524" cy="5435374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2977929" y="1390319"/>
              <a:ext cx="3296976" cy="4245820"/>
              <a:chOff x="2984555" y="1396945"/>
              <a:chExt cx="3296976" cy="4245820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2984555" y="1396945"/>
                <a:ext cx="3286125" cy="11541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300" dirty="0"/>
                  <a:t>Go and get some new </a:t>
                </a:r>
                <a:r>
                  <a:rPr lang="en-GB" sz="2300" dirty="0" smtClean="0"/>
                  <a:t>bracel</a:t>
                </a:r>
                <a:r>
                  <a:rPr lang="en-GB" sz="2300" dirty="0" smtClean="0">
                    <a:solidFill>
                      <a:srgbClr val="DE1E5A"/>
                    </a:solidFill>
                  </a:rPr>
                  <a:t>ets</a:t>
                </a:r>
                <a:r>
                  <a:rPr lang="en-GB" sz="2300" dirty="0" smtClean="0"/>
                  <a:t> </a:t>
                </a:r>
                <a:r>
                  <a:rPr lang="en-GB" sz="2300" dirty="0"/>
                  <a:t>from the </a:t>
                </a:r>
                <a:r>
                  <a:rPr lang="en-GB" sz="2300" dirty="0" smtClean="0"/>
                  <a:t>sh</a:t>
                </a:r>
                <a:r>
                  <a:rPr lang="en-GB" sz="2300" dirty="0" smtClean="0">
                    <a:solidFill>
                      <a:srgbClr val="DE1E5A"/>
                    </a:solidFill>
                  </a:rPr>
                  <a:t>o</a:t>
                </a:r>
                <a:r>
                  <a:rPr lang="en-GB" sz="2300" dirty="0" smtClean="0"/>
                  <a:t>p</a:t>
                </a:r>
                <a:r>
                  <a:rPr lang="en-GB" sz="2300" dirty="0" smtClean="0">
                    <a:solidFill>
                      <a:srgbClr val="DE1E5A"/>
                    </a:solidFill>
                  </a:rPr>
                  <a:t>s</a:t>
                </a:r>
                <a:r>
                  <a:rPr lang="en-GB" sz="2300" dirty="0" smtClean="0"/>
                  <a:t>.</a:t>
                </a:r>
                <a:endParaRPr lang="en-GB" sz="2300" dirty="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3001617" y="2531310"/>
                <a:ext cx="3112936" cy="8002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300" dirty="0"/>
                  <a:t>Look at the colourful </a:t>
                </a:r>
                <a:r>
                  <a:rPr lang="en-GB" sz="2300" dirty="0" smtClean="0"/>
                  <a:t>dress</a:t>
                </a:r>
                <a:r>
                  <a:rPr lang="en-GB" sz="2300" dirty="0" smtClean="0">
                    <a:solidFill>
                      <a:srgbClr val="DE1E5A"/>
                    </a:solidFill>
                  </a:rPr>
                  <a:t>es</a:t>
                </a:r>
                <a:r>
                  <a:rPr lang="en-GB" sz="2300" dirty="0" smtClean="0"/>
                  <a:t> </a:t>
                </a:r>
                <a:r>
                  <a:rPr lang="en-GB" sz="2300" dirty="0"/>
                  <a:t>and </a:t>
                </a:r>
                <a:r>
                  <a:rPr lang="en-GB" sz="2300" dirty="0" smtClean="0"/>
                  <a:t>skir</a:t>
                </a:r>
                <a:r>
                  <a:rPr lang="en-GB" sz="2300" dirty="0" smtClean="0">
                    <a:solidFill>
                      <a:srgbClr val="DE1E5A"/>
                    </a:solidFill>
                  </a:rPr>
                  <a:t>ts</a:t>
                </a:r>
                <a:r>
                  <a:rPr lang="en-GB" sz="2300" dirty="0" smtClean="0"/>
                  <a:t>.</a:t>
                </a:r>
                <a:endParaRPr lang="en-GB" sz="2300" dirty="0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009568" y="3305914"/>
                <a:ext cx="3264011" cy="8002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300" dirty="0"/>
                  <a:t>Ride on some </a:t>
                </a:r>
                <a:r>
                  <a:rPr lang="en-GB" sz="2300" dirty="0" smtClean="0"/>
                  <a:t>bus</a:t>
                </a:r>
                <a:r>
                  <a:rPr lang="en-GB" sz="2300" dirty="0" smtClean="0">
                    <a:solidFill>
                      <a:srgbClr val="DE1E5A"/>
                    </a:solidFill>
                  </a:rPr>
                  <a:t>es</a:t>
                </a:r>
                <a:r>
                  <a:rPr lang="en-GB" sz="2300" dirty="0" smtClean="0"/>
                  <a:t> </a:t>
                </a:r>
                <a:r>
                  <a:rPr lang="en-GB" sz="2300" dirty="0"/>
                  <a:t>through Kanpur</a:t>
                </a:r>
                <a:r>
                  <a:rPr lang="en-GB" sz="2300" dirty="0" smtClean="0"/>
                  <a:t>.</a:t>
                </a:r>
                <a:endParaRPr lang="en-GB" sz="2300" dirty="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3017520" y="4072566"/>
                <a:ext cx="3264011" cy="8002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300" dirty="0"/>
                  <a:t>Find some </a:t>
                </a:r>
                <a:r>
                  <a:rPr lang="en-GB" sz="2300" dirty="0" smtClean="0"/>
                  <a:t>bo</a:t>
                </a:r>
                <a:r>
                  <a:rPr lang="en-GB" sz="2300" dirty="0" smtClean="0">
                    <a:solidFill>
                      <a:srgbClr val="DE1E5A"/>
                    </a:solidFill>
                  </a:rPr>
                  <a:t>o</a:t>
                </a:r>
                <a:r>
                  <a:rPr lang="en-GB" sz="2300" dirty="0" smtClean="0"/>
                  <a:t>k</a:t>
                </a:r>
                <a:r>
                  <a:rPr lang="en-GB" sz="2300" dirty="0" smtClean="0">
                    <a:solidFill>
                      <a:srgbClr val="DE1E5A"/>
                    </a:solidFill>
                  </a:rPr>
                  <a:t>s</a:t>
                </a:r>
                <a:r>
                  <a:rPr lang="en-GB" sz="2300" dirty="0" smtClean="0"/>
                  <a:t> </a:t>
                </a:r>
                <a:r>
                  <a:rPr lang="en-GB" sz="2300" dirty="0"/>
                  <a:t>about Kanpur to take home</a:t>
                </a:r>
                <a:r>
                  <a:rPr lang="en-GB" sz="2300" dirty="0" smtClean="0"/>
                  <a:t>.</a:t>
                </a:r>
                <a:endParaRPr lang="en-GB" sz="2300" dirty="0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3007377" y="4842546"/>
                <a:ext cx="3138981" cy="8002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300" dirty="0"/>
                  <a:t>Spend time with baby Diya and her </a:t>
                </a:r>
                <a:r>
                  <a:rPr lang="en-GB" sz="2300" dirty="0" smtClean="0"/>
                  <a:t>toy</a:t>
                </a:r>
                <a:r>
                  <a:rPr lang="en-GB" sz="2300" dirty="0" smtClean="0">
                    <a:solidFill>
                      <a:srgbClr val="DE1E5A"/>
                    </a:solidFill>
                  </a:rPr>
                  <a:t>s</a:t>
                </a:r>
                <a:r>
                  <a:rPr lang="en-GB" sz="2300" dirty="0" smtClean="0"/>
                  <a:t>. </a:t>
                </a:r>
                <a:endParaRPr lang="en-GB" sz="2300" dirty="0"/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5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 smtClean="0">
                  <a:solidFill>
                    <a:schemeClr val="bg1"/>
                  </a:solidFill>
                </a:rPr>
                <a:t>Teach</a:t>
              </a:r>
            </a:p>
          </p:txBody>
        </p:sp>
      </p:grpSp>
      <p:grpSp>
        <p:nvGrpSpPr>
          <p:cNvPr id="15" name="Show button"/>
          <p:cNvGrpSpPr>
            <a:grpSpLocks/>
          </p:cNvGrpSpPr>
          <p:nvPr/>
        </p:nvGrpSpPr>
        <p:grpSpPr bwMode="auto">
          <a:xfrm>
            <a:off x="6940163" y="5509290"/>
            <a:ext cx="1498600" cy="666750"/>
            <a:chOff x="6914614" y="5534675"/>
            <a:chExt cx="1499293" cy="666848"/>
          </a:xfrm>
        </p:grpSpPr>
        <p:sp>
          <p:nvSpPr>
            <p:cNvPr id="19" name="Rectangle: Rounded Corners 19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>
            <a:xfrm>
              <a:off x="6914614" y="5650580"/>
              <a:ext cx="1099058" cy="431863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dirty="0">
                  <a:latin typeface="Twinkl SemiBold" pitchFamily="2" charset="0"/>
                </a:rPr>
                <a:t>Check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A1ED39E-F6F6-4A5E-8BCF-252811413D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2505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9741">
            <a:off x="3412929" y="2704130"/>
            <a:ext cx="2588520" cy="317314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776356" y="227397"/>
            <a:ext cx="1367644" cy="504056"/>
            <a:chOff x="7776356" y="1700808"/>
            <a:chExt cx="1367644" cy="504056"/>
          </a:xfrm>
          <a:solidFill>
            <a:schemeClr val="accent5"/>
          </a:solidFill>
        </p:grpSpPr>
        <p:sp>
          <p:nvSpPr>
            <p:cNvPr id="9" name="Oval 8"/>
            <p:cNvSpPr/>
            <p:nvPr/>
          </p:nvSpPr>
          <p:spPr>
            <a:xfrm>
              <a:off x="777635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028384" y="1700808"/>
              <a:ext cx="111561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 smtClean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 smtClean="0"/>
              <a:t>The Travel Guide</a:t>
            </a:r>
            <a:endParaRPr lang="en-GB" alt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106C8EB-9F80-4C8B-8855-A68A78CF0214}"/>
              </a:ext>
            </a:extLst>
          </p:cNvPr>
          <p:cNvSpPr/>
          <p:nvPr/>
        </p:nvSpPr>
        <p:spPr>
          <a:xfrm>
            <a:off x="684213" y="1338262"/>
            <a:ext cx="7775575" cy="1006586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Cousin Ankit has a travel guide for Kanpur.  Kit and Sam can’t understand the words because it is written in Hindi. Look at the pictures. Write a word in English to say what each one is showing. </a:t>
            </a:r>
          </a:p>
        </p:txBody>
      </p:sp>
      <p:grpSp>
        <p:nvGrpSpPr>
          <p:cNvPr id="12" name="Kit's teachings">
            <a:extLst>
              <a:ext uri="{FF2B5EF4-FFF2-40B4-BE49-F238E27FC236}">
                <a16:creationId xmlns:a16="http://schemas.microsoft.com/office/drawing/2014/main" id="{53FD0CF1-FA53-4803-8F54-925B472D4661}"/>
              </a:ext>
            </a:extLst>
          </p:cNvPr>
          <p:cNvGrpSpPr/>
          <p:nvPr/>
        </p:nvGrpSpPr>
        <p:grpSpPr>
          <a:xfrm>
            <a:off x="683568" y="5157192"/>
            <a:ext cx="4464496" cy="1008112"/>
            <a:chOff x="683568" y="5157192"/>
            <a:chExt cx="4464496" cy="1008112"/>
          </a:xfrm>
        </p:grpSpPr>
        <p:sp>
          <p:nvSpPr>
            <p:cNvPr id="13" name="Rectangle: Rounded Corners 9">
              <a:extLst>
                <a:ext uri="{FF2B5EF4-FFF2-40B4-BE49-F238E27FC236}">
                  <a16:creationId xmlns:a16="http://schemas.microsoft.com/office/drawing/2014/main" id="{949B2036-4D10-435C-8FE9-A3B284EF3966}"/>
                </a:ext>
              </a:extLst>
            </p:cNvPr>
            <p:cNvSpPr/>
            <p:nvPr/>
          </p:nvSpPr>
          <p:spPr>
            <a:xfrm>
              <a:off x="1475656" y="5517232"/>
              <a:ext cx="3672408" cy="432048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dirty="0">
                  <a:latin typeface="Twinkl SemiBold" pitchFamily="2" charset="0"/>
                </a:rPr>
                <a:t>  Click me for Kit’s teaching tips!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63E1150-E0E9-4600-8006-0F9A404CD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97" t="-8561" r="-15847" b="56577"/>
            <a:stretch/>
          </p:blipFill>
          <p:spPr>
            <a:xfrm>
              <a:off x="683568" y="5157192"/>
              <a:ext cx="1008112" cy="100811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/>
              </a:solidFill>
            </a:ln>
          </p:spPr>
        </p:pic>
      </p:grpSp>
      <p:sp>
        <p:nvSpPr>
          <p:cNvPr id="15" name="Kit's teaching bubble">
            <a:extLst>
              <a:ext uri="{FF2B5EF4-FFF2-40B4-BE49-F238E27FC236}">
                <a16:creationId xmlns:a16="http://schemas.microsoft.com/office/drawing/2014/main" id="{4F70B4BA-A660-436F-BCC3-8151C9561A39}"/>
              </a:ext>
            </a:extLst>
          </p:cNvPr>
          <p:cNvSpPr/>
          <p:nvPr/>
        </p:nvSpPr>
        <p:spPr>
          <a:xfrm>
            <a:off x="1403648" y="4767134"/>
            <a:ext cx="3860115" cy="534074"/>
          </a:xfrm>
          <a:prstGeom prst="wedgeRoundRectCallout">
            <a:avLst>
              <a:gd name="adj1" fmla="val -50011"/>
              <a:gd name="adj2" fmla="val 116376"/>
              <a:gd name="adj3" fmla="val 16667"/>
            </a:avLst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>
                <a:solidFill>
                  <a:schemeClr val="tx1"/>
                </a:solidFill>
                <a:latin typeface="Twinkl" pitchFamily="50" charset="0"/>
              </a:rPr>
              <a:t>This is a great whiteboard activity!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Close bubble">
            <a:extLst>
              <a:ext uri="{FF2B5EF4-FFF2-40B4-BE49-F238E27FC236}">
                <a16:creationId xmlns:a16="http://schemas.microsoft.com/office/drawing/2014/main" id="{FD1045FB-80F3-4CA9-AD92-7BAF646FF417}"/>
              </a:ext>
            </a:extLst>
          </p:cNvPr>
          <p:cNvSpPr/>
          <p:nvPr/>
        </p:nvSpPr>
        <p:spPr>
          <a:xfrm>
            <a:off x="5043962" y="4634577"/>
            <a:ext cx="284162" cy="28416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X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218277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776356" y="227397"/>
            <a:ext cx="1367644" cy="504056"/>
            <a:chOff x="7776356" y="1700808"/>
            <a:chExt cx="1367644" cy="504056"/>
          </a:xfrm>
          <a:solidFill>
            <a:schemeClr val="accent5"/>
          </a:solidFill>
        </p:grpSpPr>
        <p:sp>
          <p:nvSpPr>
            <p:cNvPr id="9" name="Oval 8"/>
            <p:cNvSpPr/>
            <p:nvPr/>
          </p:nvSpPr>
          <p:spPr>
            <a:xfrm>
              <a:off x="777635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028384" y="1700808"/>
              <a:ext cx="111561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 smtClean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grpSp>
        <p:nvGrpSpPr>
          <p:cNvPr id="17" name="Show button"/>
          <p:cNvGrpSpPr>
            <a:grpSpLocks/>
          </p:cNvGrpSpPr>
          <p:nvPr/>
        </p:nvGrpSpPr>
        <p:grpSpPr bwMode="auto">
          <a:xfrm>
            <a:off x="6940163" y="5509290"/>
            <a:ext cx="1498600" cy="666750"/>
            <a:chOff x="6914614" y="5534675"/>
            <a:chExt cx="1499293" cy="666848"/>
          </a:xfrm>
        </p:grpSpPr>
        <p:sp>
          <p:nvSpPr>
            <p:cNvPr id="18" name="Rectangle: Rounded Corners 19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>
            <a:xfrm>
              <a:off x="6914614" y="5650580"/>
              <a:ext cx="1099058" cy="431863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dirty="0">
                  <a:latin typeface="Twinkl SemiBold" pitchFamily="2" charset="0"/>
                </a:rPr>
                <a:t>Check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A1ED39E-F6F6-4A5E-8BCF-252811413D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/>
              </a:solidFill>
            </a:ln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48" y="834885"/>
            <a:ext cx="6323410" cy="44569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13"/>
          <a:stretch/>
        </p:blipFill>
        <p:spPr>
          <a:xfrm rot="21180208">
            <a:off x="1924217" y="1383527"/>
            <a:ext cx="1884458" cy="26667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7761" y="2631881"/>
            <a:ext cx="26239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/>
              <a:t>______</a:t>
            </a:r>
            <a:endParaRPr lang="en-GB" sz="5400" dirty="0"/>
          </a:p>
        </p:txBody>
      </p:sp>
      <p:sp>
        <p:nvSpPr>
          <p:cNvPr id="20" name="TextBox 19"/>
          <p:cNvSpPr txBox="1"/>
          <p:nvPr/>
        </p:nvSpPr>
        <p:spPr>
          <a:xfrm>
            <a:off x="5320748" y="2513936"/>
            <a:ext cx="2385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/>
              <a:t>skirts</a:t>
            </a:r>
            <a:endParaRPr lang="en-GB" sz="54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79" r="-466"/>
          <a:stretch/>
        </p:blipFill>
        <p:spPr>
          <a:xfrm rot="408545">
            <a:off x="2559574" y="2316940"/>
            <a:ext cx="1875566" cy="265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2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776356" y="227397"/>
            <a:ext cx="1367644" cy="504056"/>
            <a:chOff x="7776356" y="1700808"/>
            <a:chExt cx="1367644" cy="504056"/>
          </a:xfrm>
          <a:solidFill>
            <a:schemeClr val="accent5"/>
          </a:solidFill>
        </p:grpSpPr>
        <p:sp>
          <p:nvSpPr>
            <p:cNvPr id="9" name="Oval 8"/>
            <p:cNvSpPr/>
            <p:nvPr/>
          </p:nvSpPr>
          <p:spPr>
            <a:xfrm>
              <a:off x="777635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028384" y="1700808"/>
              <a:ext cx="111561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 smtClean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grpSp>
        <p:nvGrpSpPr>
          <p:cNvPr id="17" name="Show button"/>
          <p:cNvGrpSpPr>
            <a:grpSpLocks/>
          </p:cNvGrpSpPr>
          <p:nvPr/>
        </p:nvGrpSpPr>
        <p:grpSpPr bwMode="auto">
          <a:xfrm>
            <a:off x="6940163" y="5509290"/>
            <a:ext cx="1498600" cy="666750"/>
            <a:chOff x="6914614" y="5534675"/>
            <a:chExt cx="1499293" cy="666848"/>
          </a:xfrm>
        </p:grpSpPr>
        <p:sp>
          <p:nvSpPr>
            <p:cNvPr id="18" name="Rectangle: Rounded Corners 19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>
            <a:xfrm>
              <a:off x="6914614" y="5650580"/>
              <a:ext cx="1099058" cy="431863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dirty="0">
                  <a:latin typeface="Twinkl SemiBold" pitchFamily="2" charset="0"/>
                </a:rPr>
                <a:t>Check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A1ED39E-F6F6-4A5E-8BCF-252811413D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/>
              </a:solidFill>
            </a:ln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48" y="834885"/>
            <a:ext cx="6323410" cy="44569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82101" y="2798858"/>
            <a:ext cx="262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_________</a:t>
            </a:r>
            <a:endParaRPr lang="en-GB" sz="3600" dirty="0"/>
          </a:p>
        </p:txBody>
      </p:sp>
      <p:sp>
        <p:nvSpPr>
          <p:cNvPr id="20" name="TextBox 19"/>
          <p:cNvSpPr txBox="1"/>
          <p:nvPr/>
        </p:nvSpPr>
        <p:spPr>
          <a:xfrm>
            <a:off x="5058355" y="2577546"/>
            <a:ext cx="2385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raincoats</a:t>
            </a:r>
            <a:endParaRPr lang="en-GB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5509">
            <a:off x="1992137" y="1240403"/>
            <a:ext cx="1533746" cy="26199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327">
            <a:off x="2162698" y="2792474"/>
            <a:ext cx="2305935" cy="220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2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776356" y="227397"/>
            <a:ext cx="1367644" cy="504056"/>
            <a:chOff x="7776356" y="1700808"/>
            <a:chExt cx="1367644" cy="504056"/>
          </a:xfrm>
          <a:solidFill>
            <a:schemeClr val="accent5"/>
          </a:solidFill>
        </p:grpSpPr>
        <p:sp>
          <p:nvSpPr>
            <p:cNvPr id="9" name="Oval 8"/>
            <p:cNvSpPr/>
            <p:nvPr/>
          </p:nvSpPr>
          <p:spPr>
            <a:xfrm>
              <a:off x="777635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028384" y="1700808"/>
              <a:ext cx="111561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 smtClean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grpSp>
        <p:nvGrpSpPr>
          <p:cNvPr id="17" name="Show button"/>
          <p:cNvGrpSpPr>
            <a:grpSpLocks/>
          </p:cNvGrpSpPr>
          <p:nvPr/>
        </p:nvGrpSpPr>
        <p:grpSpPr bwMode="auto">
          <a:xfrm>
            <a:off x="6940163" y="5509290"/>
            <a:ext cx="1498600" cy="666750"/>
            <a:chOff x="6914614" y="5534675"/>
            <a:chExt cx="1499293" cy="666848"/>
          </a:xfrm>
        </p:grpSpPr>
        <p:sp>
          <p:nvSpPr>
            <p:cNvPr id="18" name="Rectangle: Rounded Corners 19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>
            <a:xfrm>
              <a:off x="6914614" y="5650580"/>
              <a:ext cx="1099058" cy="431863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dirty="0">
                  <a:latin typeface="Twinkl SemiBold" pitchFamily="2" charset="0"/>
                </a:rPr>
                <a:t>Check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A1ED39E-F6F6-4A5E-8BCF-252811413D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/>
              </a:solidFill>
            </a:ln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48" y="834885"/>
            <a:ext cx="6323410" cy="44569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82101" y="2798858"/>
            <a:ext cx="262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_______</a:t>
            </a:r>
            <a:endParaRPr lang="en-GB" sz="3600" dirty="0"/>
          </a:p>
        </p:txBody>
      </p:sp>
      <p:sp>
        <p:nvSpPr>
          <p:cNvPr id="20" name="TextBox 19"/>
          <p:cNvSpPr txBox="1"/>
          <p:nvPr/>
        </p:nvSpPr>
        <p:spPr>
          <a:xfrm>
            <a:off x="5058355" y="2577546"/>
            <a:ext cx="2385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hoodies</a:t>
            </a:r>
            <a:endParaRPr lang="en-GB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0873">
            <a:off x="1945074" y="1240403"/>
            <a:ext cx="2408407" cy="19997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4769">
            <a:off x="2025912" y="2991015"/>
            <a:ext cx="2408407" cy="199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06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776356" y="227397"/>
            <a:ext cx="1367644" cy="504056"/>
            <a:chOff x="7776356" y="1700808"/>
            <a:chExt cx="1367644" cy="504056"/>
          </a:xfrm>
          <a:solidFill>
            <a:schemeClr val="accent5"/>
          </a:solidFill>
        </p:grpSpPr>
        <p:sp>
          <p:nvSpPr>
            <p:cNvPr id="9" name="Oval 8"/>
            <p:cNvSpPr/>
            <p:nvPr/>
          </p:nvSpPr>
          <p:spPr>
            <a:xfrm>
              <a:off x="777635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028384" y="1700808"/>
              <a:ext cx="111561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 smtClean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grpSp>
        <p:nvGrpSpPr>
          <p:cNvPr id="17" name="Show button"/>
          <p:cNvGrpSpPr>
            <a:grpSpLocks/>
          </p:cNvGrpSpPr>
          <p:nvPr/>
        </p:nvGrpSpPr>
        <p:grpSpPr bwMode="auto">
          <a:xfrm>
            <a:off x="6940163" y="5509290"/>
            <a:ext cx="1498600" cy="666750"/>
            <a:chOff x="6914614" y="5534675"/>
            <a:chExt cx="1499293" cy="666848"/>
          </a:xfrm>
        </p:grpSpPr>
        <p:sp>
          <p:nvSpPr>
            <p:cNvPr id="18" name="Rectangle: Rounded Corners 19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>
            <a:xfrm>
              <a:off x="6914614" y="5650580"/>
              <a:ext cx="1099058" cy="431863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dirty="0">
                  <a:latin typeface="Twinkl SemiBold" pitchFamily="2" charset="0"/>
                </a:rPr>
                <a:t>Check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A1ED39E-F6F6-4A5E-8BCF-252811413D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/>
              </a:solidFill>
            </a:ln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48" y="834885"/>
            <a:ext cx="6323410" cy="44569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82101" y="2798858"/>
            <a:ext cx="262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_________</a:t>
            </a:r>
            <a:endParaRPr lang="en-GB" sz="3600" dirty="0"/>
          </a:p>
        </p:txBody>
      </p:sp>
      <p:sp>
        <p:nvSpPr>
          <p:cNvPr id="20" name="TextBox 19"/>
          <p:cNvSpPr txBox="1"/>
          <p:nvPr/>
        </p:nvSpPr>
        <p:spPr>
          <a:xfrm>
            <a:off x="5058355" y="2577546"/>
            <a:ext cx="2385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bracelets</a:t>
            </a:r>
            <a:endParaRPr lang="en-GB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058" y="1590260"/>
            <a:ext cx="1667076" cy="14590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757" y="3205700"/>
            <a:ext cx="1667076" cy="145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0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776356" y="227397"/>
            <a:ext cx="1367644" cy="504056"/>
            <a:chOff x="7776356" y="1700808"/>
            <a:chExt cx="1367644" cy="504056"/>
          </a:xfrm>
          <a:solidFill>
            <a:schemeClr val="accent5"/>
          </a:solidFill>
        </p:grpSpPr>
        <p:sp>
          <p:nvSpPr>
            <p:cNvPr id="9" name="Oval 8"/>
            <p:cNvSpPr/>
            <p:nvPr/>
          </p:nvSpPr>
          <p:spPr>
            <a:xfrm>
              <a:off x="777635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028384" y="1700808"/>
              <a:ext cx="111561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 smtClean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grpSp>
        <p:nvGrpSpPr>
          <p:cNvPr id="17" name="Show button"/>
          <p:cNvGrpSpPr>
            <a:grpSpLocks/>
          </p:cNvGrpSpPr>
          <p:nvPr/>
        </p:nvGrpSpPr>
        <p:grpSpPr bwMode="auto">
          <a:xfrm>
            <a:off x="6940163" y="5509290"/>
            <a:ext cx="1498600" cy="666750"/>
            <a:chOff x="6914614" y="5534675"/>
            <a:chExt cx="1499293" cy="666848"/>
          </a:xfrm>
        </p:grpSpPr>
        <p:sp>
          <p:nvSpPr>
            <p:cNvPr id="18" name="Rectangle: Rounded Corners 19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>
            <a:xfrm>
              <a:off x="6914614" y="5650580"/>
              <a:ext cx="1099058" cy="431863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dirty="0">
                  <a:latin typeface="Twinkl SemiBold" pitchFamily="2" charset="0"/>
                </a:rPr>
                <a:t>Check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A1ED39E-F6F6-4A5E-8BCF-252811413D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/>
              </a:solidFill>
            </a:ln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48" y="834885"/>
            <a:ext cx="6323410" cy="44569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82101" y="2798858"/>
            <a:ext cx="262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_______</a:t>
            </a:r>
            <a:endParaRPr lang="en-GB" sz="3600" dirty="0"/>
          </a:p>
        </p:txBody>
      </p:sp>
      <p:sp>
        <p:nvSpPr>
          <p:cNvPr id="20" name="TextBox 19"/>
          <p:cNvSpPr txBox="1"/>
          <p:nvPr/>
        </p:nvSpPr>
        <p:spPr>
          <a:xfrm>
            <a:off x="5058355" y="2577546"/>
            <a:ext cx="2385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glasses</a:t>
            </a:r>
            <a:endParaRPr lang="en-GB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747" y="2223047"/>
            <a:ext cx="2147639" cy="171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6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776356" y="227397"/>
            <a:ext cx="1367644" cy="504056"/>
            <a:chOff x="7776356" y="1700808"/>
            <a:chExt cx="1367644" cy="504056"/>
          </a:xfrm>
          <a:solidFill>
            <a:schemeClr val="accent5"/>
          </a:solidFill>
        </p:grpSpPr>
        <p:sp>
          <p:nvSpPr>
            <p:cNvPr id="9" name="Oval 8"/>
            <p:cNvSpPr/>
            <p:nvPr/>
          </p:nvSpPr>
          <p:spPr>
            <a:xfrm>
              <a:off x="777635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028384" y="1700808"/>
              <a:ext cx="111561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 smtClean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grpSp>
        <p:nvGrpSpPr>
          <p:cNvPr id="17" name="Show button"/>
          <p:cNvGrpSpPr>
            <a:grpSpLocks/>
          </p:cNvGrpSpPr>
          <p:nvPr/>
        </p:nvGrpSpPr>
        <p:grpSpPr bwMode="auto">
          <a:xfrm>
            <a:off x="6940163" y="5509290"/>
            <a:ext cx="1498600" cy="666750"/>
            <a:chOff x="6914614" y="5534675"/>
            <a:chExt cx="1499293" cy="666848"/>
          </a:xfrm>
        </p:grpSpPr>
        <p:sp>
          <p:nvSpPr>
            <p:cNvPr id="18" name="Rectangle: Rounded Corners 19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>
            <a:xfrm>
              <a:off x="6914614" y="5650580"/>
              <a:ext cx="1099058" cy="431863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dirty="0">
                  <a:latin typeface="Twinkl SemiBold" pitchFamily="2" charset="0"/>
                </a:rPr>
                <a:t>Check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A1ED39E-F6F6-4A5E-8BCF-252811413D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/>
              </a:solidFill>
            </a:ln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48" y="834885"/>
            <a:ext cx="6323410" cy="44569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82101" y="2798858"/>
            <a:ext cx="262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_____</a:t>
            </a:r>
            <a:endParaRPr lang="en-GB" sz="3600" dirty="0"/>
          </a:p>
        </p:txBody>
      </p:sp>
      <p:sp>
        <p:nvSpPr>
          <p:cNvPr id="20" name="TextBox 19"/>
          <p:cNvSpPr txBox="1"/>
          <p:nvPr/>
        </p:nvSpPr>
        <p:spPr>
          <a:xfrm>
            <a:off x="4986793" y="2577546"/>
            <a:ext cx="2385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buses</a:t>
            </a:r>
            <a:endParaRPr lang="en-GB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92" y="1807755"/>
            <a:ext cx="1979874" cy="13913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815" y="3389172"/>
            <a:ext cx="1837277" cy="104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1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98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6" y="443236"/>
            <a:ext cx="8221134" cy="5949097"/>
          </a:xfrm>
          <a:prstGeom prst="roundRect">
            <a:avLst>
              <a:gd name="adj" fmla="val 2231"/>
            </a:avLst>
          </a:prstGeom>
          <a:ln w="28575">
            <a:solidFill>
              <a:schemeClr val="bg1"/>
            </a:solidFill>
          </a:ln>
        </p:spPr>
      </p:pic>
      <p:grpSp>
        <p:nvGrpSpPr>
          <p:cNvPr id="11" name="Group 10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chemeClr val="accent5"/>
          </a:solidFill>
        </p:grpSpPr>
        <p:sp>
          <p:nvSpPr>
            <p:cNvPr id="12" name="Oval 11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 smtClean="0">
                  <a:solidFill>
                    <a:schemeClr val="bg1"/>
                  </a:solidFill>
                </a:rPr>
                <a:t>Apply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787" y="1884458"/>
            <a:ext cx="1416579" cy="39319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504" y="2353586"/>
            <a:ext cx="1319174" cy="33355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589" y="2424547"/>
            <a:ext cx="1054015" cy="3280514"/>
          </a:xfrm>
          <a:prstGeom prst="rect">
            <a:avLst/>
          </a:prstGeom>
        </p:spPr>
      </p:pic>
      <p:sp>
        <p:nvSpPr>
          <p:cNvPr id="10" name="Rectangle: Rounded Corners 10">
            <a:extLst>
              <a:ext uri="{FF2B5EF4-FFF2-40B4-BE49-F238E27FC236}">
                <a16:creationId xmlns:a16="http://schemas.microsoft.com/office/drawing/2014/main" id="{D106C8EB-9F80-4C8B-8855-A68A78CF0214}"/>
              </a:ext>
            </a:extLst>
          </p:cNvPr>
          <p:cNvSpPr/>
          <p:nvPr/>
        </p:nvSpPr>
        <p:spPr>
          <a:xfrm>
            <a:off x="573234" y="4819651"/>
            <a:ext cx="8018316" cy="1475066"/>
          </a:xfrm>
          <a:prstGeom prst="roundRect">
            <a:avLst>
              <a:gd name="adj" fmla="val 630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Aft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Ankit had fini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sh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ed l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oo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ki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through his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Twinkl" pitchFamily="50" charset="0"/>
              </a:rPr>
              <a:t>guide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b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oo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k, he spra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to his f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ee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t. </a:t>
            </a:r>
            <a:r>
              <a:rPr lang="en-GB" sz="2000" dirty="0" smtClean="0">
                <a:solidFill>
                  <a:schemeClr val="tx1"/>
                </a:solidFill>
                <a:latin typeface="Twinkl" pitchFamily="50" charset="0"/>
              </a:rPr>
              <a:t>“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Let’s get sh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ow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you ar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ou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nd!” he said. “We don’t have lo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!” Kit and Sam grinned. They were pl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ea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sed to be ha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ou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t wi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their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Twinkl" pitchFamily="50" charset="0"/>
              </a:rPr>
              <a:t> cousin 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and he was t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ur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ni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ou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t to be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Twinkl" pitchFamily="50" charset="0"/>
              </a:rPr>
              <a:t>pretty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c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oo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l! </a:t>
            </a:r>
          </a:p>
        </p:txBody>
      </p:sp>
    </p:spTree>
    <p:extLst>
      <p:ext uri="{BB962C8B-B14F-4D97-AF65-F5344CB8AC3E}">
        <p14:creationId xmlns:p14="http://schemas.microsoft.com/office/powerpoint/2010/main" val="256733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696236" y="227397"/>
            <a:ext cx="2447764" cy="504056"/>
            <a:chOff x="6696236" y="1700808"/>
            <a:chExt cx="2447764" cy="504056"/>
          </a:xfrm>
          <a:solidFill>
            <a:schemeClr val="accent5"/>
          </a:solidFill>
        </p:grpSpPr>
        <p:sp>
          <p:nvSpPr>
            <p:cNvPr id="5" name="Oval 4"/>
            <p:cNvSpPr/>
            <p:nvPr/>
          </p:nvSpPr>
          <p:spPr>
            <a:xfrm>
              <a:off x="669623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948264" y="1700808"/>
              <a:ext cx="219573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 smtClean="0">
                  <a:solidFill>
                    <a:schemeClr val="bg1"/>
                  </a:solidFill>
                </a:rPr>
                <a:t>Revisit and Review</a:t>
              </a:r>
            </a:p>
          </p:txBody>
        </p:sp>
      </p:grpSp>
      <p:sp>
        <p:nvSpPr>
          <p:cNvPr id="7" name="Speech Bubble">
            <a:extLst>
              <a:ext uri="{FF2B5EF4-FFF2-40B4-BE49-F238E27FC236}">
                <a16:creationId xmlns:a16="http://schemas.microsoft.com/office/drawing/2014/main" id="{AB6F159F-735F-465C-A86F-7DB4A3AA22C9}"/>
              </a:ext>
            </a:extLst>
          </p:cNvPr>
          <p:cNvSpPr/>
          <p:nvPr/>
        </p:nvSpPr>
        <p:spPr>
          <a:xfrm>
            <a:off x="1863725" y="1017588"/>
            <a:ext cx="6262688" cy="571500"/>
          </a:xfrm>
          <a:prstGeom prst="wedgeRoundRectCallout">
            <a:avLst>
              <a:gd name="adj1" fmla="val -47129"/>
              <a:gd name="adj2" fmla="val 12520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Let’s practise Sam’s Sounds and Common Exception Words!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73238"/>
            <a:ext cx="1296987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background 2">
            <a:extLst>
              <a:ext uri="{FF2B5EF4-FFF2-40B4-BE49-F238E27FC236}">
                <a16:creationId xmlns:a16="http://schemas.microsoft.com/office/drawing/2014/main" id="{3F416E1C-3AC5-4872-92A0-041CA215F787}"/>
              </a:ext>
            </a:extLst>
          </p:cNvPr>
          <p:cNvSpPr/>
          <p:nvPr/>
        </p:nvSpPr>
        <p:spPr>
          <a:xfrm>
            <a:off x="6003925" y="2139950"/>
            <a:ext cx="2238375" cy="3424238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>
              <a:defRPr/>
            </a:pPr>
            <a:endParaRPr lang="en-GB" sz="1050" dirty="0">
              <a:solidFill>
                <a:schemeClr val="tx1"/>
              </a:solidFill>
            </a:endParaRPr>
          </a:p>
        </p:txBody>
      </p:sp>
      <p:grpSp>
        <p:nvGrpSpPr>
          <p:cNvPr id="10" name="PLAY 2"/>
          <p:cNvGrpSpPr>
            <a:grpSpLocks/>
          </p:cNvGrpSpPr>
          <p:nvPr/>
        </p:nvGrpSpPr>
        <p:grpSpPr bwMode="auto">
          <a:xfrm>
            <a:off x="6773863" y="5357813"/>
            <a:ext cx="735012" cy="735012"/>
            <a:chOff x="6300192" y="2204864"/>
            <a:chExt cx="900100" cy="9001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33B5522-B25C-4681-8EF6-42E6548273CB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A94B022F-F24E-4554-B00C-C6EAA9054204}"/>
                </a:ext>
              </a:extLst>
            </p:cNvPr>
            <p:cNvSpPr/>
            <p:nvPr/>
          </p:nvSpPr>
          <p:spPr>
            <a:xfrm rot="5400000">
              <a:off x="6559724" y="2417738"/>
              <a:ext cx="550169" cy="474351"/>
            </a:xfrm>
            <a:prstGeom prst="triangl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sp>
        <p:nvSpPr>
          <p:cNvPr id="13" name="background">
            <a:extLst>
              <a:ext uri="{FF2B5EF4-FFF2-40B4-BE49-F238E27FC236}">
                <a16:creationId xmlns:a16="http://schemas.microsoft.com/office/drawing/2014/main" id="{195B132C-E542-486E-A93D-CCF8219CB987}"/>
              </a:ext>
            </a:extLst>
          </p:cNvPr>
          <p:cNvSpPr/>
          <p:nvPr/>
        </p:nvSpPr>
        <p:spPr>
          <a:xfrm>
            <a:off x="3021013" y="2165350"/>
            <a:ext cx="2238375" cy="3424238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38100">
            <a:solidFill>
              <a:srgbClr val="FAB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>
              <a:defRPr/>
            </a:pPr>
            <a:endParaRPr lang="en-GB" sz="1050" dirty="0">
              <a:solidFill>
                <a:schemeClr val="tx1"/>
              </a:solidFill>
            </a:endParaRPr>
          </a:p>
        </p:txBody>
      </p:sp>
      <p:grpSp>
        <p:nvGrpSpPr>
          <p:cNvPr id="14" name="PLAY 1"/>
          <p:cNvGrpSpPr>
            <a:grpSpLocks/>
          </p:cNvGrpSpPr>
          <p:nvPr/>
        </p:nvGrpSpPr>
        <p:grpSpPr bwMode="auto">
          <a:xfrm>
            <a:off x="3763963" y="5357813"/>
            <a:ext cx="736600" cy="735012"/>
            <a:chOff x="6300192" y="2204864"/>
            <a:chExt cx="900100" cy="9001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4307427-9DFF-4EEE-A590-29CCF3870E3B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AB0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648AADF8-919D-4DF6-95CC-230B3A82689A}"/>
                </a:ext>
              </a:extLst>
            </p:cNvPr>
            <p:cNvSpPr/>
            <p:nvPr/>
          </p:nvSpPr>
          <p:spPr>
            <a:xfrm rot="5400000">
              <a:off x="6559542" y="2417280"/>
              <a:ext cx="550169" cy="475269"/>
            </a:xfrm>
            <a:prstGeom prst="triangle">
              <a:avLst/>
            </a:prstGeom>
            <a:solidFill>
              <a:schemeClr val="accent5"/>
            </a:solidFill>
            <a:ln>
              <a:solidFill>
                <a:srgbClr val="FAB0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sp>
        <p:nvSpPr>
          <p:cNvPr id="17" name="January"/>
          <p:cNvSpPr txBox="1">
            <a:spLocks noChangeArrowheads="1"/>
          </p:cNvSpPr>
          <p:nvPr/>
        </p:nvSpPr>
        <p:spPr bwMode="auto">
          <a:xfrm>
            <a:off x="6041263" y="3468673"/>
            <a:ext cx="21391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chemeClr val="tx1"/>
                </a:solidFill>
              </a:rPr>
              <a:t>January</a:t>
            </a:r>
          </a:p>
        </p:txBody>
      </p:sp>
      <p:grpSp>
        <p:nvGrpSpPr>
          <p:cNvPr id="37" name="aw"/>
          <p:cNvGrpSpPr>
            <a:grpSpLocks/>
          </p:cNvGrpSpPr>
          <p:nvPr/>
        </p:nvGrpSpPr>
        <p:grpSpPr bwMode="auto">
          <a:xfrm>
            <a:off x="3275856" y="2348880"/>
            <a:ext cx="1741182" cy="2429671"/>
            <a:chOff x="3791374" y="2052728"/>
            <a:chExt cx="1739125" cy="2428962"/>
          </a:xfrm>
        </p:grpSpPr>
        <p:sp>
          <p:nvSpPr>
            <p:cNvPr id="38" name="ea"/>
            <p:cNvSpPr txBox="1">
              <a:spLocks noChangeArrowheads="1"/>
            </p:cNvSpPr>
            <p:nvPr/>
          </p:nvSpPr>
          <p:spPr bwMode="auto">
            <a:xfrm>
              <a:off x="3791374" y="2052728"/>
              <a:ext cx="1739125" cy="1446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 dirty="0" smtClean="0">
                  <a:solidFill>
                    <a:schemeClr val="tx1"/>
                  </a:solidFill>
                </a:rPr>
                <a:t>aw</a:t>
              </a:r>
              <a:endParaRPr lang="en-GB" altLang="en-US" sz="13800" b="1" dirty="0">
                <a:solidFill>
                  <a:schemeClr val="tx1"/>
                </a:solidFill>
              </a:endParaRPr>
            </a:p>
          </p:txBody>
        </p:sp>
        <p:pic>
          <p:nvPicPr>
            <p:cNvPr id="39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79067" y="3811537"/>
              <a:ext cx="1010910" cy="67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au"/>
          <p:cNvGrpSpPr>
            <a:grpSpLocks/>
          </p:cNvGrpSpPr>
          <p:nvPr/>
        </p:nvGrpSpPr>
        <p:grpSpPr bwMode="auto">
          <a:xfrm>
            <a:off x="3347864" y="2165350"/>
            <a:ext cx="1478290" cy="2966297"/>
            <a:chOff x="3791374" y="2052728"/>
            <a:chExt cx="1476543" cy="2965432"/>
          </a:xfrm>
        </p:grpSpPr>
        <p:sp>
          <p:nvSpPr>
            <p:cNvPr id="31" name="ea"/>
            <p:cNvSpPr txBox="1">
              <a:spLocks noChangeArrowheads="1"/>
            </p:cNvSpPr>
            <p:nvPr/>
          </p:nvSpPr>
          <p:spPr bwMode="auto">
            <a:xfrm>
              <a:off x="3791374" y="2052728"/>
              <a:ext cx="1476543" cy="1446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 dirty="0" smtClean="0">
                  <a:solidFill>
                    <a:schemeClr val="tx1"/>
                  </a:solidFill>
                </a:rPr>
                <a:t>au</a:t>
              </a:r>
              <a:endParaRPr lang="en-GB" altLang="en-US" sz="13800" b="1" dirty="0">
                <a:solidFill>
                  <a:schemeClr val="tx1"/>
                </a:solidFill>
              </a:endParaRPr>
            </a:p>
          </p:txBody>
        </p:sp>
        <p:pic>
          <p:nvPicPr>
            <p:cNvPr id="3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222912" y="3599028"/>
              <a:ext cx="522226" cy="1419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wh"/>
          <p:cNvGrpSpPr>
            <a:grpSpLocks/>
          </p:cNvGrpSpPr>
          <p:nvPr/>
        </p:nvGrpSpPr>
        <p:grpSpPr bwMode="auto">
          <a:xfrm>
            <a:off x="3265488" y="2255838"/>
            <a:ext cx="1755775" cy="2798762"/>
            <a:chOff x="3615184" y="2286444"/>
            <a:chExt cx="1753701" cy="2797946"/>
          </a:xfrm>
        </p:grpSpPr>
        <p:sp>
          <p:nvSpPr>
            <p:cNvPr id="28" name="ea"/>
            <p:cNvSpPr txBox="1">
              <a:spLocks noChangeArrowheads="1"/>
            </p:cNvSpPr>
            <p:nvPr/>
          </p:nvSpPr>
          <p:spPr bwMode="auto">
            <a:xfrm>
              <a:off x="3615184" y="2286444"/>
              <a:ext cx="1753701" cy="1446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wh</a:t>
              </a:r>
              <a:endParaRPr lang="en-GB" altLang="en-US" sz="13800" b="1">
                <a:solidFill>
                  <a:schemeClr val="tx1"/>
                </a:solidFill>
              </a:endParaRPr>
            </a:p>
          </p:txBody>
        </p:sp>
        <p:pic>
          <p:nvPicPr>
            <p:cNvPr id="29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9452" y="3769676"/>
              <a:ext cx="1505277" cy="1314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" name="ph"/>
          <p:cNvGrpSpPr>
            <a:grpSpLocks/>
          </p:cNvGrpSpPr>
          <p:nvPr/>
        </p:nvGrpSpPr>
        <p:grpSpPr bwMode="auto">
          <a:xfrm>
            <a:off x="3419872" y="2348880"/>
            <a:ext cx="1468672" cy="2910211"/>
            <a:chOff x="3737818" y="1952035"/>
            <a:chExt cx="1466936" cy="2909362"/>
          </a:xfrm>
        </p:grpSpPr>
        <p:sp>
          <p:nvSpPr>
            <p:cNvPr id="34" name="ea"/>
            <p:cNvSpPr txBox="1">
              <a:spLocks noChangeArrowheads="1"/>
            </p:cNvSpPr>
            <p:nvPr/>
          </p:nvSpPr>
          <p:spPr bwMode="auto">
            <a:xfrm>
              <a:off x="3737818" y="1952035"/>
              <a:ext cx="1466936" cy="1446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 dirty="0" err="1" smtClean="0">
                  <a:solidFill>
                    <a:schemeClr val="tx1"/>
                  </a:solidFill>
                </a:rPr>
                <a:t>ph</a:t>
              </a:r>
              <a:endParaRPr lang="en-GB" altLang="en-US" sz="13800" b="1" dirty="0">
                <a:solidFill>
                  <a:schemeClr val="tx1"/>
                </a:solidFill>
              </a:endParaRPr>
            </a:p>
          </p:txBody>
        </p:sp>
        <p:pic>
          <p:nvPicPr>
            <p:cNvPr id="35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181365" y="3679723"/>
              <a:ext cx="707218" cy="1181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ea"/>
          <p:cNvGrpSpPr>
            <a:grpSpLocks/>
          </p:cNvGrpSpPr>
          <p:nvPr/>
        </p:nvGrpSpPr>
        <p:grpSpPr bwMode="auto">
          <a:xfrm>
            <a:off x="3381645" y="2214638"/>
            <a:ext cx="1471468" cy="2653802"/>
            <a:chOff x="3808390" y="3805941"/>
            <a:chExt cx="1472014" cy="2654652"/>
          </a:xfrm>
        </p:grpSpPr>
        <p:sp>
          <p:nvSpPr>
            <p:cNvPr id="24" name="ea"/>
            <p:cNvSpPr txBox="1">
              <a:spLocks noChangeArrowheads="1"/>
            </p:cNvSpPr>
            <p:nvPr/>
          </p:nvSpPr>
          <p:spPr bwMode="auto">
            <a:xfrm>
              <a:off x="3884630" y="3805941"/>
              <a:ext cx="1363380" cy="1447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 dirty="0" err="1">
                  <a:solidFill>
                    <a:schemeClr val="tx1"/>
                  </a:solidFill>
                </a:rPr>
                <a:t>ea</a:t>
              </a:r>
              <a:endParaRPr lang="en-GB" altLang="en-US" sz="13800" b="1" dirty="0">
                <a:solidFill>
                  <a:schemeClr val="tx1"/>
                </a:solidFill>
              </a:endParaRPr>
            </a:p>
          </p:txBody>
        </p:sp>
        <p:pic>
          <p:nvPicPr>
            <p:cNvPr id="25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08390" y="5573935"/>
              <a:ext cx="1472014" cy="886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ie"/>
          <p:cNvGrpSpPr>
            <a:grpSpLocks/>
          </p:cNvGrpSpPr>
          <p:nvPr/>
        </p:nvGrpSpPr>
        <p:grpSpPr bwMode="auto">
          <a:xfrm>
            <a:off x="3604636" y="2269331"/>
            <a:ext cx="1071127" cy="2741011"/>
            <a:chOff x="1257246" y="3016138"/>
            <a:chExt cx="1070236" cy="2740444"/>
          </a:xfrm>
        </p:grpSpPr>
        <p:sp>
          <p:nvSpPr>
            <p:cNvPr id="19" name="ea"/>
            <p:cNvSpPr txBox="1">
              <a:spLocks noChangeArrowheads="1"/>
            </p:cNvSpPr>
            <p:nvPr/>
          </p:nvSpPr>
          <p:spPr bwMode="auto">
            <a:xfrm>
              <a:off x="1257246" y="3016138"/>
              <a:ext cx="1070236" cy="1446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 dirty="0" err="1">
                  <a:solidFill>
                    <a:schemeClr val="tx1"/>
                  </a:solidFill>
                </a:rPr>
                <a:t>ie</a:t>
              </a:r>
              <a:endParaRPr lang="en-GB" altLang="en-US" sz="13800" b="1" dirty="0">
                <a:solidFill>
                  <a:schemeClr val="tx1"/>
                </a:solidFill>
              </a:endParaRPr>
            </a:p>
          </p:txBody>
        </p:sp>
        <p:pic>
          <p:nvPicPr>
            <p:cNvPr id="20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30752" y="4605234"/>
              <a:ext cx="929220" cy="1151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2" name="July"/>
          <p:cNvSpPr txBox="1">
            <a:spLocks noChangeArrowheads="1"/>
          </p:cNvSpPr>
          <p:nvPr/>
        </p:nvSpPr>
        <p:spPr bwMode="auto">
          <a:xfrm>
            <a:off x="6012160" y="3501008"/>
            <a:ext cx="2238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 smtClean="0">
                <a:solidFill>
                  <a:schemeClr val="tx1"/>
                </a:solidFill>
              </a:rPr>
              <a:t>July</a:t>
            </a:r>
            <a:endParaRPr lang="en-GB" altLang="en-US" sz="4000" b="1" dirty="0">
              <a:solidFill>
                <a:schemeClr val="tx1"/>
              </a:solidFill>
            </a:endParaRPr>
          </a:p>
        </p:txBody>
      </p:sp>
      <p:sp>
        <p:nvSpPr>
          <p:cNvPr id="41" name="April"/>
          <p:cNvSpPr txBox="1">
            <a:spLocks noChangeArrowheads="1"/>
          </p:cNvSpPr>
          <p:nvPr/>
        </p:nvSpPr>
        <p:spPr bwMode="auto">
          <a:xfrm>
            <a:off x="6012160" y="3429000"/>
            <a:ext cx="2238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 smtClean="0">
                <a:solidFill>
                  <a:schemeClr val="tx1"/>
                </a:solidFill>
              </a:rPr>
              <a:t>April</a:t>
            </a:r>
            <a:endParaRPr lang="en-GB" altLang="en-US" sz="4000" b="1" dirty="0">
              <a:solidFill>
                <a:schemeClr val="tx1"/>
              </a:solidFill>
            </a:endParaRPr>
          </a:p>
        </p:txBody>
      </p:sp>
      <p:sp>
        <p:nvSpPr>
          <p:cNvPr id="36" name="before"/>
          <p:cNvSpPr txBox="1">
            <a:spLocks noChangeArrowheads="1"/>
          </p:cNvSpPr>
          <p:nvPr/>
        </p:nvSpPr>
        <p:spPr bwMode="auto">
          <a:xfrm>
            <a:off x="5978373" y="3472332"/>
            <a:ext cx="2238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chemeClr val="tx1"/>
                </a:solidFill>
              </a:rPr>
              <a:t>before</a:t>
            </a:r>
          </a:p>
        </p:txBody>
      </p:sp>
      <p:sp>
        <p:nvSpPr>
          <p:cNvPr id="26" name="february"/>
          <p:cNvSpPr txBox="1">
            <a:spLocks noChangeArrowheads="1"/>
          </p:cNvSpPr>
          <p:nvPr/>
        </p:nvSpPr>
        <p:spPr bwMode="auto">
          <a:xfrm>
            <a:off x="5934332" y="3457566"/>
            <a:ext cx="23739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chemeClr val="tx1"/>
                </a:solidFill>
              </a:rPr>
              <a:t>February</a:t>
            </a:r>
          </a:p>
        </p:txBody>
      </p:sp>
      <p:sp>
        <p:nvSpPr>
          <p:cNvPr id="22" name="more"/>
          <p:cNvSpPr txBox="1">
            <a:spLocks noChangeArrowheads="1"/>
          </p:cNvSpPr>
          <p:nvPr/>
        </p:nvSpPr>
        <p:spPr bwMode="auto">
          <a:xfrm>
            <a:off x="5993324" y="3467262"/>
            <a:ext cx="2238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chemeClr val="tx1"/>
                </a:solidFill>
              </a:rPr>
              <a:t>more</a:t>
            </a:r>
          </a:p>
        </p:txBody>
      </p:sp>
      <p:sp>
        <p:nvSpPr>
          <p:cNvPr id="40" name="January"/>
          <p:cNvSpPr txBox="1">
            <a:spLocks noChangeArrowheads="1"/>
          </p:cNvSpPr>
          <p:nvPr/>
        </p:nvSpPr>
        <p:spPr bwMode="auto">
          <a:xfrm>
            <a:off x="6012160" y="3501008"/>
            <a:ext cx="2238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 smtClean="0">
                <a:solidFill>
                  <a:schemeClr val="tx1"/>
                </a:solidFill>
              </a:rPr>
              <a:t>January</a:t>
            </a:r>
            <a:endParaRPr lang="en-GB" altLang="en-US" sz="4000" b="1" dirty="0">
              <a:solidFill>
                <a:schemeClr val="tx1"/>
              </a:solidFill>
            </a:endParaRPr>
          </a:p>
        </p:txBody>
      </p:sp>
      <p:sp>
        <p:nvSpPr>
          <p:cNvPr id="21" name="coming"/>
          <p:cNvSpPr txBox="1">
            <a:spLocks noChangeArrowheads="1"/>
          </p:cNvSpPr>
          <p:nvPr/>
        </p:nvSpPr>
        <p:spPr bwMode="auto">
          <a:xfrm>
            <a:off x="6000245" y="3457427"/>
            <a:ext cx="2238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chemeClr val="tx1"/>
                </a:solidFill>
              </a:rPr>
              <a:t>coming</a:t>
            </a:r>
          </a:p>
        </p:txBody>
      </p:sp>
      <p:sp>
        <p:nvSpPr>
          <p:cNvPr id="43" name="August"/>
          <p:cNvSpPr txBox="1">
            <a:spLocks noChangeArrowheads="1"/>
          </p:cNvSpPr>
          <p:nvPr/>
        </p:nvSpPr>
        <p:spPr bwMode="auto">
          <a:xfrm>
            <a:off x="6012160" y="3429000"/>
            <a:ext cx="2238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 smtClean="0">
                <a:solidFill>
                  <a:schemeClr val="tx1"/>
                </a:solidFill>
              </a:rPr>
              <a:t>August</a:t>
            </a:r>
            <a:endParaRPr lang="en-GB" altLang="en-US" sz="4000" b="1" dirty="0">
              <a:solidFill>
                <a:schemeClr val="tx1"/>
              </a:solidFill>
            </a:endParaRPr>
          </a:p>
        </p:txBody>
      </p:sp>
      <p:sp>
        <p:nvSpPr>
          <p:cNvPr id="44" name="October"/>
          <p:cNvSpPr txBox="1">
            <a:spLocks noChangeArrowheads="1"/>
          </p:cNvSpPr>
          <p:nvPr/>
        </p:nvSpPr>
        <p:spPr bwMode="auto">
          <a:xfrm>
            <a:off x="6012160" y="3501008"/>
            <a:ext cx="2238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 smtClean="0">
                <a:solidFill>
                  <a:schemeClr val="tx1"/>
                </a:solidFill>
              </a:rPr>
              <a:t>October</a:t>
            </a:r>
            <a:endParaRPr lang="en-GB" altLang="en-US" sz="4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000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65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50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42" grpId="0"/>
      <p:bldP spid="42" grpId="1"/>
      <p:bldP spid="41" grpId="0"/>
      <p:bldP spid="41" grpId="1"/>
      <p:bldP spid="36" grpId="0"/>
      <p:bldP spid="36" grpId="1"/>
      <p:bldP spid="26" grpId="0"/>
      <p:bldP spid="26" grpId="1"/>
      <p:bldP spid="22" grpId="0"/>
      <p:bldP spid="22" grpId="1"/>
      <p:bldP spid="40" grpId="0"/>
      <p:bldP spid="40" grpId="1"/>
      <p:bldP spid="21" grpId="0"/>
      <p:bldP spid="21" grpId="1"/>
      <p:bldP spid="43" grpId="0"/>
      <p:bldP spid="43" grpId="1"/>
      <p:bldP spid="44" grpId="0"/>
      <p:bldP spid="4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chemeClr val="accent5"/>
          </a:solidFill>
        </p:grpSpPr>
        <p:sp>
          <p:nvSpPr>
            <p:cNvPr id="5" name="Oval 4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 smtClean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/>
              <a:t>Sentence Time</a:t>
            </a:r>
          </a:p>
        </p:txBody>
      </p:sp>
      <p:sp>
        <p:nvSpPr>
          <p:cNvPr id="8" name="Rectangle: Rounded Corners 10">
            <a:extLst>
              <a:ext uri="{FF2B5EF4-FFF2-40B4-BE49-F238E27FC236}">
                <a16:creationId xmlns:a16="http://schemas.microsoft.com/office/drawing/2014/main" id="{D106C8EB-9F80-4C8B-8855-A68A78CF0214}"/>
              </a:ext>
            </a:extLst>
          </p:cNvPr>
          <p:cNvSpPr/>
          <p:nvPr/>
        </p:nvSpPr>
        <p:spPr>
          <a:xfrm>
            <a:off x="684213" y="1338262"/>
            <a:ext cx="7775575" cy="1006586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Where does Ankit take Kit and Sam first? Look at the picture and write a sentence to match.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280" y="2393342"/>
            <a:ext cx="1761253" cy="39239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055" y="2655736"/>
            <a:ext cx="1372627" cy="35423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852" y="2575689"/>
            <a:ext cx="1462196" cy="365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3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6" y="461177"/>
            <a:ext cx="8221134" cy="5939624"/>
          </a:xfrm>
          <a:prstGeom prst="roundRect">
            <a:avLst>
              <a:gd name="adj" fmla="val 2231"/>
            </a:avLst>
          </a:prstGeom>
          <a:ln w="28575">
            <a:solidFill>
              <a:schemeClr val="bg1"/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chemeClr val="accent5"/>
          </a:solidFill>
        </p:grpSpPr>
        <p:sp>
          <p:nvSpPr>
            <p:cNvPr id="5" name="Oval 4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 smtClean="0">
                  <a:solidFill>
                    <a:schemeClr val="bg1"/>
                  </a:solidFill>
                </a:rPr>
                <a:t>Apply</a:t>
              </a:r>
            </a:p>
          </p:txBody>
        </p:sp>
      </p:grpSp>
      <p:grpSp>
        <p:nvGrpSpPr>
          <p:cNvPr id="14" name="Show button"/>
          <p:cNvGrpSpPr>
            <a:grpSpLocks/>
          </p:cNvGrpSpPr>
          <p:nvPr/>
        </p:nvGrpSpPr>
        <p:grpSpPr bwMode="auto">
          <a:xfrm>
            <a:off x="6915150" y="5534025"/>
            <a:ext cx="1498600" cy="666750"/>
            <a:chOff x="6914614" y="5534675"/>
            <a:chExt cx="1499293" cy="666848"/>
          </a:xfrm>
        </p:grpSpPr>
        <p:sp>
          <p:nvSpPr>
            <p:cNvPr id="15" name="Rectangle: Rounded Corners 19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>
            <a:xfrm>
              <a:off x="6914614" y="5650580"/>
              <a:ext cx="1099058" cy="431863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dirty="0">
                  <a:latin typeface="Twinkl SemiBold" pitchFamily="2" charset="0"/>
                </a:rPr>
                <a:t>Show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A1ED39E-F6F6-4A5E-8BCF-252811413D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/>
              </a:solidFill>
            </a:ln>
          </p:spPr>
        </p:pic>
      </p:grpSp>
      <p:sp>
        <p:nvSpPr>
          <p:cNvPr id="17" name="Rectangle: Rounded Corners 63">
            <a:extLst>
              <a:ext uri="{FF2B5EF4-FFF2-40B4-BE49-F238E27FC236}">
                <a16:creationId xmlns:a16="http://schemas.microsoft.com/office/drawing/2014/main" id="{9030A71C-45CE-4582-977F-2636F0C6CD55}"/>
              </a:ext>
            </a:extLst>
          </p:cNvPr>
          <p:cNvSpPr/>
          <p:nvPr/>
        </p:nvSpPr>
        <p:spPr bwMode="auto">
          <a:xfrm>
            <a:off x="664368" y="834197"/>
            <a:ext cx="7805738" cy="1600890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bIns="18000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Twinkl" pitchFamily="50" charset="0"/>
              </a:rPr>
              <a:t>Ankit takes Kit and Sam to the shops so that Sam can get some dresses and bracelets. 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426250" y="802556"/>
            <a:ext cx="5628538" cy="1555732"/>
            <a:chOff x="1426250" y="802556"/>
            <a:chExt cx="5628538" cy="1555732"/>
          </a:xfrm>
        </p:grpSpPr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B67FE96D-F570-47E3-83AB-479E9F10E906}"/>
                </a:ext>
              </a:extLst>
            </p:cNvPr>
            <p:cNvSpPr/>
            <p:nvPr/>
          </p:nvSpPr>
          <p:spPr>
            <a:xfrm rot="7906188">
              <a:off x="2246733" y="790547"/>
              <a:ext cx="568445" cy="592463"/>
            </a:xfrm>
            <a:prstGeom prst="arc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21" name="Rectangle: Rounded Corners 44">
              <a:extLst>
                <a:ext uri="{FF2B5EF4-FFF2-40B4-BE49-F238E27FC236}">
                  <a16:creationId xmlns:a16="http://schemas.microsoft.com/office/drawing/2014/main" id="{C52E1656-1F3F-486B-95C7-958ECF3FB969}"/>
                </a:ext>
              </a:extLst>
            </p:cNvPr>
            <p:cNvSpPr/>
            <p:nvPr/>
          </p:nvSpPr>
          <p:spPr bwMode="auto">
            <a:xfrm>
              <a:off x="6638437" y="1289623"/>
              <a:ext cx="416351" cy="5386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08000"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22" name="Rectangle: Rounded Corners 44">
              <a:extLst>
                <a:ext uri="{FF2B5EF4-FFF2-40B4-BE49-F238E27FC236}">
                  <a16:creationId xmlns:a16="http://schemas.microsoft.com/office/drawing/2014/main" id="{C52E1656-1F3F-486B-95C7-958ECF3FB969}"/>
                </a:ext>
              </a:extLst>
            </p:cNvPr>
            <p:cNvSpPr/>
            <p:nvPr/>
          </p:nvSpPr>
          <p:spPr bwMode="auto">
            <a:xfrm>
              <a:off x="6255099" y="1783582"/>
              <a:ext cx="286378" cy="6029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08000"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23" name="Rectangle: Rounded Corners 44">
              <a:extLst>
                <a:ext uri="{FF2B5EF4-FFF2-40B4-BE49-F238E27FC236}">
                  <a16:creationId xmlns:a16="http://schemas.microsoft.com/office/drawing/2014/main" id="{C52E1656-1F3F-486B-95C7-958ECF3FB969}"/>
                </a:ext>
              </a:extLst>
            </p:cNvPr>
            <p:cNvSpPr/>
            <p:nvPr/>
          </p:nvSpPr>
          <p:spPr bwMode="auto">
            <a:xfrm>
              <a:off x="1426250" y="1768260"/>
              <a:ext cx="349769" cy="61262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08000"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B67FE96D-F570-47E3-83AB-479E9F10E906}"/>
                </a:ext>
              </a:extLst>
            </p:cNvPr>
            <p:cNvSpPr/>
            <p:nvPr/>
          </p:nvSpPr>
          <p:spPr>
            <a:xfrm rot="7906188">
              <a:off x="4098725" y="1777834"/>
              <a:ext cx="568445" cy="592463"/>
            </a:xfrm>
            <a:prstGeom prst="arc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591" y="2465798"/>
            <a:ext cx="1358043" cy="36319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136" y="2445249"/>
            <a:ext cx="1213591" cy="3734655"/>
          </a:xfrm>
          <a:prstGeom prst="rect">
            <a:avLst/>
          </a:prstGeom>
        </p:spPr>
      </p:pic>
      <p:sp>
        <p:nvSpPr>
          <p:cNvPr id="18" name="Sound Buttons">
            <a:extLst>
              <a:ext uri="{FF2B5EF4-FFF2-40B4-BE49-F238E27FC236}">
                <a16:creationId xmlns:a16="http://schemas.microsoft.com/office/drawing/2014/main" id="{FF2B17B6-EB20-4042-B0A2-3C6CF20131EC}"/>
              </a:ext>
            </a:extLst>
          </p:cNvPr>
          <p:cNvSpPr/>
          <p:nvPr/>
        </p:nvSpPr>
        <p:spPr>
          <a:xfrm>
            <a:off x="755650" y="5651500"/>
            <a:ext cx="2644775" cy="4318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latin typeface="Twinkl SemiBold" pitchFamily="2" charset="0"/>
              </a:rPr>
              <a:t>Sound Buttons On/Off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126" y="2208944"/>
            <a:ext cx="1414772" cy="394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2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98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6" y="461177"/>
            <a:ext cx="8221134" cy="5939624"/>
          </a:xfrm>
          <a:prstGeom prst="roundRect">
            <a:avLst>
              <a:gd name="adj" fmla="val 2231"/>
            </a:avLst>
          </a:prstGeom>
          <a:ln w="28575">
            <a:solidFill>
              <a:schemeClr val="bg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591" y="2465798"/>
            <a:ext cx="1358043" cy="36319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088" y="2202957"/>
            <a:ext cx="1416579" cy="39319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136" y="2445249"/>
            <a:ext cx="1213591" cy="373465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chemeClr val="accent5"/>
          </a:solidFill>
        </p:grpSpPr>
        <p:sp>
          <p:nvSpPr>
            <p:cNvPr id="12" name="Oval 11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 smtClean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10" name="Rectangle: Rounded Corners 10">
            <a:extLst>
              <a:ext uri="{FF2B5EF4-FFF2-40B4-BE49-F238E27FC236}">
                <a16:creationId xmlns:a16="http://schemas.microsoft.com/office/drawing/2014/main" id="{D106C8EB-9F80-4C8B-8855-A68A78CF0214}"/>
              </a:ext>
            </a:extLst>
          </p:cNvPr>
          <p:cNvSpPr/>
          <p:nvPr/>
        </p:nvSpPr>
        <p:spPr>
          <a:xfrm>
            <a:off x="573234" y="4819651"/>
            <a:ext cx="8018316" cy="1475066"/>
          </a:xfrm>
          <a:prstGeom prst="roundRect">
            <a:avLst>
              <a:gd name="adj" fmla="val 630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Aft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Sam had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ch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osen h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self a n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ew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</a:t>
            </a:r>
            <a:r>
              <a:rPr lang="en-GB" sz="2000" u="sng" dirty="0" err="1">
                <a:solidFill>
                  <a:schemeClr val="tx1"/>
                </a:solidFill>
                <a:latin typeface="Twinkl" pitchFamily="50" charset="0"/>
              </a:rPr>
              <a:t>Sh</a:t>
            </a:r>
            <a:r>
              <a:rPr lang="en-GB" sz="2000" dirty="0" err="1">
                <a:solidFill>
                  <a:schemeClr val="tx1"/>
                </a:solidFill>
                <a:latin typeface="Twinkl" pitchFamily="50" charset="0"/>
              </a:rPr>
              <a:t>alw</a:t>
            </a:r>
            <a:r>
              <a:rPr lang="en-GB" sz="2000" u="sng" dirty="0" err="1">
                <a:solidFill>
                  <a:schemeClr val="tx1"/>
                </a:solidFill>
                <a:latin typeface="Twinkl" pitchFamily="50" charset="0"/>
              </a:rPr>
              <a:t>ar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Twinkl" pitchFamily="50" charset="0"/>
              </a:rPr>
              <a:t>Kam</a:t>
            </a:r>
            <a:r>
              <a:rPr lang="en-GB" sz="2000" u="sng" dirty="0" err="1">
                <a:solidFill>
                  <a:schemeClr val="tx1"/>
                </a:solidFill>
                <a:latin typeface="Twinkl" pitchFamily="50" charset="0"/>
              </a:rPr>
              <a:t>ee</a:t>
            </a:r>
            <a:r>
              <a:rPr lang="en-GB" sz="2000" dirty="0" err="1">
                <a:solidFill>
                  <a:schemeClr val="tx1"/>
                </a:solidFill>
                <a:latin typeface="Twinkl" pitchFamily="50" charset="0"/>
              </a:rPr>
              <a:t>z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and some bracelets, Ankit led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em from the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Twinkl" pitchFamily="50" charset="0"/>
              </a:rPr>
              <a:t>bazaar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. “There are l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oa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ds of buses goi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all ov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Kanp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ur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from there. We can get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Twinkl" pitchFamily="50" charset="0"/>
              </a:rPr>
              <a:t>ourselves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a d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ay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ti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ck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et and ride all ov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the city,” he grinn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ed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.</a:t>
            </a: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B67FE96D-F570-47E3-83AB-479E9F10E906}"/>
              </a:ext>
            </a:extLst>
          </p:cNvPr>
          <p:cNvSpPr/>
          <p:nvPr/>
        </p:nvSpPr>
        <p:spPr>
          <a:xfrm rot="7906188">
            <a:off x="2668952" y="4956186"/>
            <a:ext cx="291924" cy="315521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B67FE96D-F570-47E3-83AB-479E9F10E906}"/>
              </a:ext>
            </a:extLst>
          </p:cNvPr>
          <p:cNvSpPr/>
          <p:nvPr/>
        </p:nvSpPr>
        <p:spPr>
          <a:xfrm rot="7906188">
            <a:off x="1302489" y="5880860"/>
            <a:ext cx="291924" cy="315521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B67FE96D-F570-47E3-83AB-479E9F10E906}"/>
              </a:ext>
            </a:extLst>
          </p:cNvPr>
          <p:cNvSpPr/>
          <p:nvPr/>
        </p:nvSpPr>
        <p:spPr>
          <a:xfrm rot="7906188">
            <a:off x="958369" y="5262410"/>
            <a:ext cx="291924" cy="315521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724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0">
            <a:extLst>
              <a:ext uri="{FF2B5EF4-FFF2-40B4-BE49-F238E27FC236}">
                <a16:creationId xmlns:a16="http://schemas.microsoft.com/office/drawing/2014/main" id="{D106C8EB-9F80-4C8B-8855-A68A78CF0214}"/>
              </a:ext>
            </a:extLst>
          </p:cNvPr>
          <p:cNvSpPr/>
          <p:nvPr/>
        </p:nvSpPr>
        <p:spPr>
          <a:xfrm>
            <a:off x="2521922" y="5681663"/>
            <a:ext cx="4106862" cy="436562"/>
          </a:xfrm>
          <a:prstGeom prst="roundRect">
            <a:avLst>
              <a:gd name="adj" fmla="val 10033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The adventure continues next lesson!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18572" y="330137"/>
            <a:ext cx="6913562" cy="2519363"/>
          </a:xfrm>
        </p:spPr>
        <p:txBody>
          <a:bodyPr/>
          <a:lstStyle/>
          <a:p>
            <a:pPr algn="ctr" eaLnBrk="1" hangingPunct="1"/>
            <a:r>
              <a:rPr lang="en-GB" altLang="en-US" dirty="0"/>
              <a:t>Today, we have learnt…</a:t>
            </a:r>
            <a:br>
              <a:rPr lang="en-GB" altLang="en-US" dirty="0"/>
            </a:br>
            <a:r>
              <a:rPr lang="en-GB" altLang="en-US" dirty="0"/>
              <a:t/>
            </a:r>
            <a:br>
              <a:rPr lang="en-GB" altLang="en-US" dirty="0"/>
            </a:br>
            <a:endParaRPr lang="en-GB" altLang="en-US" b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015C4B-4D49-4CDB-BF1B-82022CB223BA}"/>
              </a:ext>
            </a:extLst>
          </p:cNvPr>
          <p:cNvSpPr txBox="1">
            <a:spLocks/>
          </p:cNvSpPr>
          <p:nvPr/>
        </p:nvSpPr>
        <p:spPr bwMode="auto">
          <a:xfrm>
            <a:off x="1118572" y="2498191"/>
            <a:ext cx="6913563" cy="2145727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4800" b="0" dirty="0" smtClean="0"/>
              <a:t>Adding</a:t>
            </a:r>
            <a:endParaRPr lang="en-GB" altLang="en-US" sz="4800" b="0" dirty="0"/>
          </a:p>
          <a:p>
            <a:pPr algn="ctr" eaLnBrk="1" hangingPunct="1">
              <a:defRPr/>
            </a:pPr>
            <a:r>
              <a:rPr lang="en-GB" altLang="en-US" sz="9600" dirty="0" smtClean="0">
                <a:latin typeface="+mn-lt"/>
              </a:rPr>
              <a:t>-s </a:t>
            </a:r>
            <a:r>
              <a:rPr lang="en-GB" altLang="en-US" sz="5400" b="0" dirty="0" smtClean="0">
                <a:latin typeface="+mn-lt"/>
              </a:rPr>
              <a:t>and</a:t>
            </a:r>
            <a:r>
              <a:rPr lang="en-GB" altLang="en-US" sz="9600" dirty="0" smtClean="0">
                <a:latin typeface="+mn-lt"/>
              </a:rPr>
              <a:t> -</a:t>
            </a:r>
            <a:r>
              <a:rPr lang="en-GB" altLang="en-US" sz="9600" dirty="0" err="1" smtClean="0">
                <a:latin typeface="+mn-lt"/>
              </a:rPr>
              <a:t>es</a:t>
            </a:r>
            <a:endParaRPr lang="en-GB" altLang="en-US" sz="9600" b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00" y="2537717"/>
            <a:ext cx="1358043" cy="3631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265" y="2414426"/>
            <a:ext cx="1213591" cy="373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02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5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 smtClean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7" name="Speech Bubble">
            <a:extLst>
              <a:ext uri="{FF2B5EF4-FFF2-40B4-BE49-F238E27FC236}">
                <a16:creationId xmlns:a16="http://schemas.microsoft.com/office/drawing/2014/main" id="{AB6F159F-735F-465C-A86F-7DB4A3AA22C9}"/>
              </a:ext>
            </a:extLst>
          </p:cNvPr>
          <p:cNvSpPr/>
          <p:nvPr/>
        </p:nvSpPr>
        <p:spPr>
          <a:xfrm>
            <a:off x="827088" y="836613"/>
            <a:ext cx="6262687" cy="1176914"/>
          </a:xfrm>
          <a:prstGeom prst="wedgeRoundRectCallout">
            <a:avLst>
              <a:gd name="adj1" fmla="val 38751"/>
              <a:gd name="adj2" fmla="val 68467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sz="1800" dirty="0">
                <a:solidFill>
                  <a:schemeClr val="tx1"/>
                </a:solidFill>
                <a:latin typeface="Twinkl" pitchFamily="50" charset="0"/>
              </a:rPr>
              <a:t>This week, we are learning to spell the common </a:t>
            </a:r>
            <a:br>
              <a:rPr lang="en-GB" sz="18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sz="1800" dirty="0">
                <a:solidFill>
                  <a:schemeClr val="tx1"/>
                </a:solidFill>
                <a:latin typeface="Twinkl" pitchFamily="50" charset="0"/>
              </a:rPr>
              <a:t>exception words </a:t>
            </a:r>
            <a:r>
              <a:rPr lang="en-GB" dirty="0" smtClean="0">
                <a:solidFill>
                  <a:srgbClr val="DE1E5A"/>
                </a:solidFill>
              </a:rPr>
              <a:t>more</a:t>
            </a:r>
            <a:r>
              <a:rPr lang="en-GB" sz="1800" dirty="0" smtClean="0">
                <a:solidFill>
                  <a:schemeClr val="tx1"/>
                </a:solidFill>
                <a:latin typeface="Twinkl" pitchFamily="50" charset="0"/>
              </a:rPr>
              <a:t> </a:t>
            </a:r>
            <a:r>
              <a:rPr lang="en-GB" sz="1800" dirty="0">
                <a:solidFill>
                  <a:schemeClr val="tx1"/>
                </a:solidFill>
                <a:latin typeface="Twinkl" pitchFamily="50" charset="0"/>
              </a:rPr>
              <a:t>and </a:t>
            </a:r>
            <a:r>
              <a:rPr lang="en-GB" dirty="0" smtClean="0">
                <a:solidFill>
                  <a:srgbClr val="DE1E5A"/>
                </a:solidFill>
              </a:rPr>
              <a:t>coming</a:t>
            </a:r>
            <a:r>
              <a:rPr lang="en-GB" sz="1800" dirty="0" smtClean="0">
                <a:solidFill>
                  <a:schemeClr val="tx1"/>
                </a:solidFill>
                <a:latin typeface="Twinkl" pitchFamily="50" charset="0"/>
              </a:rPr>
              <a:t>. </a:t>
            </a:r>
            <a:r>
              <a:rPr lang="en-GB" sz="1800" dirty="0">
                <a:solidFill>
                  <a:schemeClr val="tx1"/>
                </a:solidFill>
                <a:latin typeface="Twinkl" pitchFamily="50" charset="0"/>
              </a:rPr>
              <a:t>Watch the magic pencil write the words. Can you join in?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223" y="2221057"/>
            <a:ext cx="4395788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693863"/>
            <a:ext cx="2381250" cy="808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86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5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 smtClean="0">
                  <a:solidFill>
                    <a:schemeClr val="bg1"/>
                  </a:solidFill>
                </a:rPr>
                <a:t>Teach</a:t>
              </a:r>
            </a:p>
          </p:txBody>
        </p:sp>
      </p:grpSp>
      <p:grpSp>
        <p:nvGrpSpPr>
          <p:cNvPr id="10" name="Write Action"/>
          <p:cNvGrpSpPr>
            <a:grpSpLocks/>
          </p:cNvGrpSpPr>
          <p:nvPr/>
        </p:nvGrpSpPr>
        <p:grpSpPr bwMode="auto">
          <a:xfrm>
            <a:off x="6915150" y="5516563"/>
            <a:ext cx="1544638" cy="720725"/>
            <a:chOff x="6914614" y="5517232"/>
            <a:chExt cx="1545818" cy="720080"/>
          </a:xfrm>
        </p:grpSpPr>
        <p:grpSp>
          <p:nvGrpSpPr>
            <p:cNvPr id="11" name="Write action"/>
            <p:cNvGrpSpPr>
              <a:grpSpLocks/>
            </p:cNvGrpSpPr>
            <p:nvPr/>
          </p:nvGrpSpPr>
          <p:grpSpPr bwMode="auto">
            <a:xfrm>
              <a:off x="6914614" y="5517232"/>
              <a:ext cx="1545818" cy="720080"/>
              <a:chOff x="6914614" y="5517232"/>
              <a:chExt cx="1545818" cy="720080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02A076B-8F29-4165-A4BA-BDAB268982F1}"/>
                  </a:ext>
                </a:extLst>
              </p:cNvPr>
              <p:cNvSpPr/>
              <p:nvPr/>
            </p:nvSpPr>
            <p:spPr>
              <a:xfrm>
                <a:off x="6914614" y="5650463"/>
                <a:ext cx="1099389" cy="4329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GB" dirty="0">
                    <a:latin typeface="Twinkl SemiBold" pitchFamily="2" charset="0"/>
                  </a:rPr>
                  <a:t>Play</a:t>
                </a: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8AACD1DB-F3E2-48FF-A4D2-1D79EC5D1DD8}"/>
                  </a:ext>
                </a:extLst>
              </p:cNvPr>
              <p:cNvSpPr/>
              <p:nvPr/>
            </p:nvSpPr>
            <p:spPr>
              <a:xfrm>
                <a:off x="7740745" y="5517232"/>
                <a:ext cx="719687" cy="72008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pic>
          <p:nvPicPr>
            <p:cNvPr id="12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376" y="5517232"/>
              <a:ext cx="504056" cy="502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angle 14"/>
          <p:cNvSpPr/>
          <p:nvPr/>
        </p:nvSpPr>
        <p:spPr>
          <a:xfrm>
            <a:off x="2051720" y="1844824"/>
            <a:ext cx="4968027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600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SemiBold" pitchFamily="2" charset="0"/>
              </a:rPr>
              <a:t>more</a:t>
            </a:r>
            <a:endParaRPr lang="en-GB" sz="166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476" y="2370263"/>
            <a:ext cx="710150" cy="7079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276872"/>
            <a:ext cx="710150" cy="7079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251" y="2277224"/>
            <a:ext cx="710150" cy="7079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151" y="2741375"/>
            <a:ext cx="710150" cy="70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9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-0.00086 0.11621 L 0.00851 0.02523 C 0.00938 0.02361 0.01025 0.02199 0.01094 0.02014 C 0.01198 0.01759 0.01059 0.01621 0.01424 0.01459 L 0.01702 0.0132 C 0.01893 0.01065 0.01702 0.01297 0.01945 0.01134 C 0.01997 0.01088 0.02032 0.01042 0.02084 0.00996 C 0.02136 0.00972 0.02188 0.00972 0.02223 0.00949 C 0.02327 0.00857 0.02396 0.00741 0.02518 0.00695 C 0.02605 0.00648 0.02709 0.00625 0.02795 0.00556 C 0.02848 0.00509 0.02882 0.00463 0.02934 0.0044 C 0.03021 0.00371 0.0323 0.00301 0.0323 0.00324 C 0.03455 0.00116 0.03316 0.00209 0.03646 0.00047 L 0.03924 -0.00069 L 0.04028 -0.00069 L 0.04028 -0.00046 C 0.04167 -0.00092 0.04306 -0.00116 0.04462 -0.00139 C 0.04549 -0.00162 0.04636 -0.00185 0.0474 -0.00185 C 0.05 -0.00185 0.05278 -0.00162 0.05539 -0.00139 C 0.05938 0.00047 0.05747 -0.00092 0.06111 0.00255 L 0.0625 0.00371 C 0.06268 0.0044 0.06268 0.00509 0.06302 0.00556 L 0.06441 0.00741 L 0.06545 0.11829 L 0.07622 0.02084 C 0.07726 0.01922 0.07813 0.01759 0.07917 0.01644 C 0.08004 0.01528 0.08108 0.01459 0.08195 0.01389 C 0.08386 0.01227 0.08282 0.01273 0.08473 0.01204 C 0.08698 0.00903 0.08438 0.01204 0.08716 0.00996 C 0.09028 0.00764 0.09011 0.00672 0.09375 0.00509 L 0.0967 0.00371 L 0.09809 0.00301 C 0.1 0.0007 0.09827 0.00232 0.10226 0.00116 C 0.10521 0.00047 0.10209 0.00047 0.10573 -2.22222E-6 C 0.10747 -0.00046 0.1092 -0.00046 0.11094 -0.00069 C 0.11216 -0.00116 0.11545 -0.00185 0.1165 -0.00185 C 0.11702 -0.00185 0.11754 -0.00162 0.11806 -0.00139 C 0.11858 -0.00116 0.11927 -0.00092 0.1198 -0.00069 C 0.12084 0.00023 0.12188 0.0007 0.12275 0.00185 C 0.12309 0.00232 0.12344 0.00255 0.12361 0.00301 C 0.12483 0.00509 0.1257 0.00718 0.12657 0.00949 C 0.12674 0.00996 0.12674 0.01065 0.12691 0.01134 C 0.12726 0.01667 0.12709 0.01806 0.12795 0.02199 C 0.1283 0.02338 0.12882 0.02593 0.12882 0.02616 C 0.12917 0.02963 0.12934 0.03241 0.12986 0.03588 C 0.13004 0.03704 0.13021 0.03797 0.13021 0.03912 L 0.12986 0.05625 L 0.12882 0.10116 C 0.12882 0.10139 0.12934 0.10972 0.13021 0.11065 C 0.13073 0.11111 0.13125 0.11134 0.13177 0.11181 C 0.13247 0.11273 0.1342 0.11551 0.13559 0.11621 C 0.13629 0.11667 0.13716 0.11667 0.13785 0.1169 C 0.1408 0.11667 0.14393 0.11667 0.14688 0.11621 C 0.14792 0.11621 0.14914 0.11551 0.15018 0.11505 C 0.15278 0.11412 0.15139 0.11482 0.15313 0.11366 " pathEditMode="relative" rAng="0" ptsTypes="AAAAAAAAAAAAAAAAAAAAAAAAAAAAAAAAAAAAAAAAAAAAAAAAAAAAAAAA">
                                      <p:cBhvr>
                                        <p:cTn id="1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81481E-6 L -2.77778E-6 0.00024 C -0.00503 -4.81481E-6 -0.01007 0.00024 -0.0151 0.00047 C -0.01562 0.00047 -0.01614 0.00093 -0.01666 0.00116 C -0.01718 0.00139 -0.01753 0.00209 -0.01805 0.00232 C -0.01892 0.00301 -0.01996 0.00301 -0.02083 0.00371 C -0.02986 0.01158 -0.02014 0.00348 -0.02517 0.00695 C -0.02569 0.00718 -0.02604 0.00788 -0.02656 0.00811 C -0.02708 0.00834 -0.0276 0.00834 -0.02795 0.0088 C -0.02899 0.0095 -0.0309 0.01135 -0.0309 0.01158 C -0.03107 0.01181 -0.03142 0.0125 -0.03177 0.0132 C -0.03298 0.01505 -0.03316 0.01505 -0.03455 0.01621 C -0.03489 0.0169 -0.03524 0.0176 -0.03559 0.01829 C -0.03593 0.01875 -0.03663 0.01875 -0.03698 0.01945 C -0.03732 0.02014 -0.03715 0.0213 -0.0375 0.022 C -0.03802 0.02338 -0.03906 0.02431 -0.03941 0.0257 L -0.0408 0.03149 C -0.04097 0.03218 -0.04114 0.03264 -0.04132 0.03334 C -0.04236 0.03936 -0.04166 0.03681 -0.04323 0.04098 C -0.04323 0.04468 -0.04357 0.04862 -0.04357 0.05232 C -0.04392 0.05926 -0.04375 0.06528 -0.04462 0.072 C -0.04462 0.07269 -0.04496 0.07362 -0.04496 0.07454 C -0.04496 0.08056 -0.04479 0.08658 -0.04462 0.09283 C -0.04444 0.09375 -0.04444 0.09491 -0.04409 0.09584 C -0.04392 0.09653 -0.0434 0.09723 -0.04323 0.09769 C -0.04305 0.09885 -0.04288 0.1 -0.04271 0.10093 C -0.04236 0.10232 -0.04201 0.10348 -0.04166 0.10487 C -0.04062 0.11112 -0.04114 0.10811 -0.03975 0.11366 C -0.03975 0.11413 -0.03958 0.11505 -0.03941 0.11551 C -0.03906 0.11621 -0.03871 0.11667 -0.03837 0.11737 C -0.03698 0.12107 -0.03923 0.1176 -0.03646 0.12107 C -0.03559 0.12524 -0.03698 0.1213 -0.0342 0.12362 C -0.03368 0.12408 -0.03368 0.125 -0.03316 0.1257 C -0.03125 0.12778 -0.03159 0.12616 -0.02986 0.12755 C -0.02882 0.12825 -0.02812 0.12963 -0.02708 0.1301 C -0.02465 0.13079 -0.02569 0.13033 -0.02378 0.13125 C -0.02205 0.13357 -0.02343 0.13195 -0.02031 0.13311 C -0.01458 0.13542 -0.021 0.13403 -0.01284 0.13519 L 0.00764 0.1345 C 0.00886 0.13426 0.01025 0.13426 0.01146 0.1338 C 0.01181 0.13357 0.01198 0.13288 0.01233 0.13264 C 0.01354 0.13195 0.01493 0.13172 0.01615 0.13125 C 0.01858 0.13056 0.01736 0.13102 0.01945 0.1301 L 0.02223 0.12755 C 0.02275 0.12709 0.02327 0.12686 0.02379 0.12616 C 0.02604 0.12315 0.02483 0.12431 0.02709 0.12246 C 0.02917 0.11806 0.02813 0.11968 0.02986 0.11737 C 0.03004 0.11644 0.03004 0.11575 0.03038 0.11482 C 0.03056 0.11436 0.03108 0.11413 0.03125 0.11366 C 0.03473 0.10764 0.03177 0.11181 0.03455 0.10788 C 0.03629 0.10093 0.03368 0.11158 0.03611 0.10417 C 0.03646 0.10301 0.03663 0.10163 0.03698 0.10024 L 0.0375 0.09838 C 0.03768 0.09769 0.03785 0.09723 0.03802 0.09653 C 0.03802 0.09561 0.0382 0.09491 0.03837 0.09399 C 0.03872 0.09283 0.03941 0.09028 0.03941 0.09051 C 0.03959 0.08889 0.03993 0.08774 0.03993 0.08635 C 0.03993 0.07593 0.03959 0.06528 0.03941 0.05487 C 0.03941 0.05371 0.03802 0.04885 0.03802 0.04862 C 0.03785 0.04792 0.03768 0.04723 0.0375 0.04653 C 0.03716 0.04607 0.03681 0.04538 0.03646 0.04468 C 0.03611 0.04352 0.03594 0.04213 0.03559 0.04098 L 0.03507 0.03913 C 0.0349 0.03843 0.03473 0.03774 0.03455 0.03727 C 0.03455 0.03635 0.03438 0.03542 0.0342 0.03473 C 0.03368 0.03334 0.03299 0.03241 0.03229 0.03149 L 0.03125 0.02778 C 0.03108 0.02709 0.03108 0.02639 0.03091 0.0257 L 0.02986 0.02385 C 0.02969 0.02315 0.02969 0.02223 0.02934 0.0213 C 0.029 0.02061 0.02848 0.02014 0.02795 0.01945 C 0.02761 0.01899 0.02743 0.01806 0.02709 0.0176 C 0.02622 0.01621 0.0257 0.01598 0.02466 0.01505 C 0.02431 0.01436 0.02413 0.01366 0.02379 0.0132 C 0.01979 0.00857 0.02223 0.01181 0.01945 0.00996 C 0.0158 0.00764 0.02014 0.00973 0.01667 0.00811 C 0.01632 0.00788 0.01389 0.00533 0.01337 0.00487 C 0.01233 0.0044 0.01146 0.00417 0.01042 0.00371 C 0.0099 0.00348 0.00955 0.00325 0.00903 0.00301 C 0.00834 0.00255 0.00782 0.00209 0.00712 0.00186 C 0.00625 0.00139 0.00521 0.00093 0.00434 0.00047 L -2.77778E-6 -4.81481E-6 Z " pathEditMode="relative" rAng="0" ptsTypes="AAAAAAAAAAAAAAAAAAAAAAAAAAAAAAAAAAAAAAAAAAAAAAAAAAAAAAAAAAAAAAAAAAAAAAAAAAAAAAAAAA">
                                      <p:cBhvr>
                                        <p:cTn id="2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5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0024 L -0.00035 0.11528 L 0.00416 0.03357 C 0.00538 0.03033 0.00677 0.02709 0.00798 0.02362 C 0.00937 0.01945 0.0092 0.01575 0.01163 0.0125 C 0.0125 0.01158 0.01354 0.01112 0.01441 0.01019 C 0.0151 0.00926 0.01545 0.00811 0.01632 0.00764 C 0.01979 0.00556 0.02361 0.0044 0.02743 0.00278 C 0.0283 0.00232 0.02934 0.00209 0.03021 0.00139 C 0.03264 -0.00069 0.0335 -0.00208 0.03663 -0.00231 C 0.04219 -0.00254 0.04774 -0.00231 0.05347 -0.00231 " pathEditMode="relative" rAng="0" ptsTypes="AAAAAAAAAAA">
                                      <p:cBhvr>
                                        <p:cTn id="32" dur="2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25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25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1111E-6 L -2.22222E-6 0.00023 C 0.00712 -0.00116 0.00156 -0.00023 0.00712 -0.00139 C 0.00816 -0.00162 0.0092 -0.00162 0.01042 -0.00208 C 0.01198 -0.00232 0.01354 -0.00255 0.01511 -0.00324 C 0.01597 -0.0037 0.01702 -0.0044 0.01788 -0.0044 L 0.0217 -0.00509 L 0.02604 -0.00695 C 0.02639 -0.00718 0.02691 -0.00764 0.02743 -0.00764 C 0.0283 -0.00787 0.03021 -0.00833 0.03125 -0.00903 C 0.0316 -0.00926 0.03212 -0.00995 0.03264 -0.01019 C 0.03316 -0.01065 0.03386 -0.01065 0.03455 -0.01088 C 0.0349 -0.01111 0.03542 -0.01134 0.03594 -0.01158 C 0.03681 -0.01227 0.03768 -0.01343 0.03872 -0.01389 C 0.03924 -0.01412 0.03976 -0.01435 0.04011 -0.01458 C 0.04445 -0.01783 0.04167 -0.01597 0.04445 -0.01898 C 0.04479 -0.01945 0.04549 -0.01991 0.04584 -0.02037 C 0.04653 -0.02107 0.04775 -0.02292 0.04775 -0.02269 C 0.04792 -0.02361 0.04792 -0.02454 0.04827 -0.02546 C 0.04983 -0.03033 0.04861 -0.02431 0.04966 -0.02917 C 0.05 -0.03079 0.05035 -0.03241 0.05052 -0.03426 C 0.05087 -0.03681 0.05104 -0.03935 0.05156 -0.0419 C 0.05156 -0.04236 0.05191 -0.04306 0.05209 -0.04375 C 0.05191 -0.04884 0.05191 -0.0537 0.05156 -0.0588 C 0.05139 -0.06019 0.05052 -0.0632 0.04966 -0.06458 C 0.04931 -0.06505 0.04861 -0.06528 0.04827 -0.06574 C 0.04775 -0.06644 0.0474 -0.06736 0.04688 -0.06759 C 0.04584 -0.06829 0.04497 -0.06852 0.04393 -0.06898 L 0.04115 -0.07014 C 0.04063 -0.07037 0.04011 -0.07083 0.03976 -0.07083 C 0.03438 -0.07176 0.03716 -0.0713 0.03125 -0.07199 C 0.02743 -0.07176 0.02396 -0.07199 0.02031 -0.07083 C 0.01979 -0.0706 0.01927 -0.07037 0.01893 -0.07014 C 0.01806 -0.06991 0.01736 -0.06991 0.0165 -0.06968 C 0.01528 -0.06921 0.01268 -0.06829 0.01268 -0.06806 C 0.01233 -0.06783 0.01216 -0.06736 0.01181 -0.06713 C 0.01094 -0.06644 0.00816 -0.06597 0.00747 -0.06574 C 0.00347 -0.06389 0.00834 -0.06644 0.00521 -0.06389 C 0.00469 -0.06366 0.00417 -0.06343 0.00365 -0.0632 C 0.0033 -0.06273 0.00278 -0.06227 0.00226 -0.06204 C 0.00174 -0.06158 0.00104 -0.06134 0.00035 -0.06065 C -0.00034 -0.05995 -0.00069 -0.0588 -0.00156 -0.0581 L -0.00295 -0.05695 C -0.00538 -0.05185 -0.00208 -0.0581 -0.00521 -0.0537 C -0.00607 -0.05278 -0.00659 -0.0507 -0.00712 -0.04931 C -0.00868 -0.04583 -0.0085 -0.0463 -0.01007 -0.04421 C -0.01024 -0.04259 -0.01076 -0.04097 -0.01094 -0.03935 C -0.01163 -0.0338 -0.01128 -0.03681 -0.0118 -0.03033 C -0.0118 -0.0169 -0.0118 -0.00347 -0.01146 0.00995 C -0.01128 0.01412 -0.01146 0.01829 -0.01041 0.02199 C -0.00989 0.02407 -0.00989 0.0243 -0.00955 0.02639 C -0.00937 0.02755 -0.0092 0.02847 -0.00903 0.02963 C -0.00885 0.03079 -0.00833 0.03217 -0.00816 0.03333 C -0.00798 0.03403 -0.00746 0.03819 -0.00712 0.03912 C -0.00694 0.03981 -0.00659 0.04028 -0.00625 0.04097 C -0.00607 0.04167 -0.0059 0.04236 -0.00573 0.04282 C -0.00521 0.04467 -0.00434 0.04653 -0.0033 0.04792 C -0.00295 0.04838 -0.00243 0.04861 -0.00191 0.04907 C -0.00156 0.04954 -0.00139 0.05023 -0.00104 0.05046 C 0.00052 0.05139 0.00209 0.05185 0.00365 0.05231 C 0.00504 0.05278 0.00573 0.05347 0.00712 0.0537 C 0.00868 0.05393 0.01059 0.05393 0.01233 0.05417 C 0.01268 0.0544 0.0132 0.05463 0.01372 0.05486 C 0.01493 0.05532 0.01754 0.05579 0.01893 0.05625 C 0.02153 0.05579 0.0224 0.05579 0.02448 0.05486 C 0.02552 0.0544 0.02639 0.0537 0.02743 0.0537 L 0.0316 0.05301 C 0.03386 0.05255 0.0382 0.05162 0.0382 0.05185 C 0.03906 0.05139 0.03976 0.05069 0.04063 0.05046 C 0.04167 0.05 0.04375 0.05 0.04497 0.04907 C 0.04618 0.04838 0.04948 0.04537 0.05018 0.04352 L 0.05052 0.04213 " pathEditMode="relative" rAng="0" ptsTypes="AAAAAAAAAAAAAAAAAAAAAAAAAAAAAAAAAAAAAAAAAAAAAAAAAAAAAAAAAAAAAAAAAAAAAAAA">
                                      <p:cBhvr>
                                        <p:cTn id="43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4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5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 smtClean="0">
                  <a:solidFill>
                    <a:schemeClr val="bg1"/>
                  </a:solidFill>
                </a:rPr>
                <a:t>Teach</a:t>
              </a:r>
            </a:p>
          </p:txBody>
        </p:sp>
      </p:grpSp>
      <p:grpSp>
        <p:nvGrpSpPr>
          <p:cNvPr id="10" name="Write Action"/>
          <p:cNvGrpSpPr>
            <a:grpSpLocks/>
          </p:cNvGrpSpPr>
          <p:nvPr/>
        </p:nvGrpSpPr>
        <p:grpSpPr bwMode="auto">
          <a:xfrm>
            <a:off x="6915150" y="5516563"/>
            <a:ext cx="1544638" cy="720725"/>
            <a:chOff x="6914614" y="5517232"/>
            <a:chExt cx="1545818" cy="720080"/>
          </a:xfrm>
        </p:grpSpPr>
        <p:grpSp>
          <p:nvGrpSpPr>
            <p:cNvPr id="11" name="Write action"/>
            <p:cNvGrpSpPr>
              <a:grpSpLocks/>
            </p:cNvGrpSpPr>
            <p:nvPr/>
          </p:nvGrpSpPr>
          <p:grpSpPr bwMode="auto">
            <a:xfrm>
              <a:off x="6914614" y="5517232"/>
              <a:ext cx="1545818" cy="720080"/>
              <a:chOff x="6914614" y="5517232"/>
              <a:chExt cx="1545818" cy="720080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02A076B-8F29-4165-A4BA-BDAB268982F1}"/>
                  </a:ext>
                </a:extLst>
              </p:cNvPr>
              <p:cNvSpPr/>
              <p:nvPr/>
            </p:nvSpPr>
            <p:spPr>
              <a:xfrm>
                <a:off x="6914614" y="5650463"/>
                <a:ext cx="1099389" cy="4329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GB" dirty="0">
                    <a:latin typeface="Twinkl SemiBold" pitchFamily="2" charset="0"/>
                  </a:rPr>
                  <a:t>Play</a:t>
                </a: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8AACD1DB-F3E2-48FF-A4D2-1D79EC5D1DD8}"/>
                  </a:ext>
                </a:extLst>
              </p:cNvPr>
              <p:cNvSpPr/>
              <p:nvPr/>
            </p:nvSpPr>
            <p:spPr>
              <a:xfrm>
                <a:off x="7740745" y="5517232"/>
                <a:ext cx="719687" cy="72008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pic>
          <p:nvPicPr>
            <p:cNvPr id="12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376" y="5517232"/>
              <a:ext cx="504056" cy="502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angle 14"/>
          <p:cNvSpPr/>
          <p:nvPr/>
        </p:nvSpPr>
        <p:spPr>
          <a:xfrm>
            <a:off x="1230454" y="1844824"/>
            <a:ext cx="7083991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600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SemiBold" pitchFamily="2" charset="0"/>
              </a:rPr>
              <a:t>coming</a:t>
            </a:r>
            <a:endParaRPr lang="en-GB" sz="166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493" y="2344256"/>
            <a:ext cx="710150" cy="7079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724" y="2272761"/>
            <a:ext cx="710150" cy="70793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513" y="2288879"/>
            <a:ext cx="710150" cy="70793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40" y="1904101"/>
            <a:ext cx="710150" cy="7079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774" y="2300319"/>
            <a:ext cx="710150" cy="7079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412" y="2281229"/>
            <a:ext cx="710150" cy="70793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196" y="2319784"/>
            <a:ext cx="710150" cy="70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6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01388 -0.00602 L -0.02864 -0.00602 L -0.05086 0.00254 L -0.06111 0.02963 L -0.06562 0.0618 L -0.06197 0.09375 L -0.05277 0.10856 L -0.04166 0.11736 L -0.02222 0.11736 L -0.00555 0.10741 L 0.00469 0.09884 " pathEditMode="relative" rAng="0" ptsTypes="AAAAAAAAAA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6" y="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4.16667E-6 0.00023 C -0.00504 -1.85185E-6 -0.01007 0.00023 -0.01511 0.00046 C -0.01563 0.00046 -0.01615 0.00093 -0.01667 0.00116 C -0.01719 0.00139 -0.01754 0.00209 -0.01806 0.00232 C -0.01893 0.00301 -0.01997 0.00301 -0.02084 0.00371 C -0.02987 0.01158 -0.02014 0.00347 -0.02518 0.00695 C -0.0257 0.00718 -0.02605 0.00787 -0.02657 0.0081 C -0.02709 0.00834 -0.02761 0.00834 -0.02796 0.0088 C -0.029 0.00949 -0.03091 0.01134 -0.03091 0.01158 C -0.03108 0.01181 -0.03143 0.0125 -0.03177 0.0132 C -0.03299 0.01505 -0.03316 0.01505 -0.03455 0.01621 C -0.0349 0.0169 -0.03525 0.01759 -0.03559 0.01829 C -0.03594 0.01875 -0.03664 0.01875 -0.03698 0.01945 C -0.03733 0.02014 -0.03716 0.0213 -0.0375 0.02199 C -0.03802 0.02338 -0.03907 0.02431 -0.03941 0.0257 L -0.0408 0.03148 C -0.04098 0.03218 -0.04115 0.03264 -0.04132 0.03334 C -0.04237 0.03935 -0.04167 0.03681 -0.04323 0.04097 C -0.04323 0.04468 -0.04358 0.04861 -0.04358 0.05232 C -0.04393 0.05926 -0.04375 0.06528 -0.04462 0.07199 C -0.04462 0.07269 -0.04497 0.07361 -0.04497 0.07454 C -0.04497 0.08056 -0.0448 0.08658 -0.04462 0.09283 C -0.04445 0.09375 -0.04445 0.09491 -0.0441 0.09584 C -0.04393 0.09653 -0.04341 0.09722 -0.04323 0.09769 C -0.04306 0.09884 -0.04289 0.1 -0.04271 0.10093 C -0.04237 0.10232 -0.04202 0.10347 -0.04167 0.10486 C -0.04063 0.11111 -0.04115 0.1081 -0.03976 0.11366 C -0.03976 0.11412 -0.03959 0.11505 -0.03941 0.11551 C -0.03907 0.11621 -0.03872 0.11667 -0.03837 0.11736 C -0.03698 0.12107 -0.03924 0.11759 -0.03646 0.12107 C -0.03559 0.12523 -0.03698 0.1213 -0.03421 0.12361 C -0.03368 0.12408 -0.03368 0.125 -0.03316 0.1257 C -0.03125 0.12778 -0.0316 0.12616 -0.02987 0.12755 C -0.02882 0.12824 -0.02813 0.12963 -0.02709 0.13009 C -0.02466 0.13079 -0.0257 0.13033 -0.02379 0.13125 C -0.02205 0.13357 -0.02344 0.13195 -0.02032 0.1331 C -0.01459 0.13542 -0.02101 0.13403 -0.01285 0.13519 L 0.00763 0.13449 C 0.00885 0.13426 0.01024 0.13426 0.01145 0.1338 C 0.0118 0.13357 0.01198 0.13287 0.01232 0.13264 C 0.01354 0.13195 0.01493 0.13171 0.01614 0.13125 C 0.01857 0.13056 0.01736 0.13102 0.01944 0.13009 L 0.02222 0.12755 C 0.02274 0.12709 0.02326 0.12685 0.02378 0.12616 C 0.02604 0.12315 0.02482 0.12431 0.02708 0.12246 C 0.02916 0.11806 0.02812 0.11968 0.02986 0.11736 C 0.03003 0.11644 0.03003 0.11574 0.03038 0.11482 C 0.03055 0.11435 0.03107 0.11412 0.03125 0.11366 C 0.03472 0.10764 0.03177 0.11181 0.03454 0.10787 C 0.03628 0.10093 0.03368 0.11158 0.03611 0.10417 C 0.03645 0.10301 0.03663 0.10162 0.03698 0.10023 L 0.0375 0.09838 C 0.03767 0.09769 0.03784 0.09722 0.03802 0.09653 C 0.03802 0.0956 0.03819 0.09491 0.03836 0.09398 C 0.03871 0.09283 0.03941 0.09028 0.03941 0.09051 C 0.03958 0.08889 0.03993 0.08773 0.03993 0.08634 C 0.03993 0.07593 0.03958 0.06528 0.03941 0.05486 C 0.03941 0.05371 0.03802 0.04884 0.03802 0.04861 C 0.03784 0.04792 0.03767 0.04722 0.0375 0.04653 C 0.03715 0.04607 0.0368 0.04537 0.03645 0.04468 C 0.03611 0.04352 0.03593 0.04213 0.03559 0.04097 L 0.03507 0.03912 C 0.03489 0.03843 0.03472 0.03773 0.03454 0.03727 C 0.03454 0.03634 0.03437 0.03542 0.0342 0.03472 C 0.03368 0.03334 0.03298 0.03241 0.03229 0.03148 L 0.03125 0.02778 C 0.03107 0.02709 0.03107 0.02639 0.0309 0.0257 L 0.02986 0.02384 C 0.02968 0.02315 0.02968 0.02222 0.02934 0.0213 C 0.02899 0.0206 0.02847 0.02014 0.02795 0.01945 C 0.0276 0.01898 0.02743 0.01806 0.02708 0.01759 C 0.02621 0.01621 0.02569 0.01597 0.02465 0.01505 C 0.0243 0.01435 0.02413 0.01366 0.02378 0.0132 C 0.01979 0.00857 0.02222 0.01181 0.01944 0.00996 C 0.01579 0.00764 0.02013 0.00972 0.01666 0.0081 C 0.01632 0.00787 0.01388 0.00533 0.01336 0.00486 C 0.01232 0.0044 0.01145 0.00417 0.01041 0.00371 C 0.00989 0.00347 0.00954 0.00324 0.00902 0.00301 C 0.00833 0.00255 0.00781 0.00209 0.00711 0.00185 C 0.00625 0.00139 0.0052 0.00093 0.00434 0.00046 L 4.16667E-6 -1.85185E-6 Z " pathEditMode="relative" rAng="0" ptsTypes="AAAAAAAAAAAAAAAAAAAAAAAAAAAAAAAAAAAAAAAAAAAAAAAAAAAAAAAAAAAAAAAAAAAAAAAAAAAAAAAAAA">
                                      <p:cBhvr>
                                        <p:cTn id="21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-0.00087 0.1162 L 0.0085 0.02523 C 0.00937 0.02361 0.01024 0.02199 0.01093 0.02014 C 0.01198 0.01759 0.01059 0.0162 0.01423 0.01458 L 0.01701 0.01319 C 0.01892 0.01064 0.01701 0.01296 0.01944 0.01134 C 0.01996 0.01088 0.02031 0.01041 0.02083 0.00995 C 0.02135 0.00972 0.02187 0.00972 0.02222 0.00949 C 0.02326 0.00856 0.02395 0.0074 0.02517 0.00694 C 0.02604 0.00648 0.02708 0.00625 0.02795 0.00555 C 0.02847 0.00509 0.02882 0.00463 0.02934 0.00439 C 0.0302 0.0037 0.03229 0.00301 0.03229 0.00324 C 0.03455 0.00115 0.03316 0.00208 0.03645 0.00046 L 0.03923 -0.0007 L 0.04027 -0.0007 L 0.04027 -0.00047 C 0.04166 -0.00093 0.04305 -0.00116 0.04461 -0.00139 C 0.04548 -0.00162 0.04635 -0.00186 0.04739 -0.00186 C 0.05 -0.00186 0.05277 -0.00162 0.05538 -0.00139 C 0.05937 0.00046 0.05746 -0.00093 0.06111 0.00254 L 0.0625 0.0037 C 0.06267 0.00439 0.06267 0.00509 0.06302 0.00555 L 0.06441 0.0074 L 0.06545 0.11828 L 0.07621 0.02083 C 0.07725 0.01921 0.07812 0.01759 0.07916 0.01643 C 0.08003 0.01527 0.08107 0.01458 0.08194 0.01389 C 0.08385 0.01227 0.08281 0.01273 0.08472 0.01203 C 0.08698 0.00902 0.08437 0.01203 0.08715 0.00995 C 0.09027 0.00764 0.0901 0.00671 0.09375 0.00509 L 0.0967 0.0037 L 0.09809 0.00301 C 0.1 0.00069 0.09826 0.00231 0.10225 0.00115 C 0.1052 0.00046 0.10208 0.00046 0.10573 3.33333E-6 C 0.10746 -0.00047 0.1092 -0.00047 0.11093 -0.0007 C 0.11215 -0.00116 0.11545 -0.00186 0.11649 -0.00186 C 0.11701 -0.00186 0.11753 -0.00162 0.11805 -0.00139 C 0.11857 -0.00116 0.11927 -0.00093 0.11979 -0.0007 C 0.12083 0.00023 0.12187 0.00069 0.12274 0.00185 C 0.12309 0.00231 0.12343 0.00254 0.12361 0.00301 C 0.12482 0.00509 0.12569 0.00717 0.12656 0.00949 C 0.12673 0.00995 0.12673 0.01064 0.12691 0.01134 C 0.12725 0.01666 0.12708 0.01805 0.12795 0.02199 C 0.1283 0.02338 0.12882 0.02592 0.12882 0.02615 C 0.12916 0.02963 0.12934 0.0324 0.12986 0.03588 C 0.13003 0.03703 0.1302 0.03796 0.1302 0.03912 L 0.12986 0.05625 L 0.12882 0.10115 C 0.12882 0.10139 0.12934 0.10972 0.1302 0.11064 C 0.13073 0.11111 0.13125 0.11134 0.13177 0.1118 C 0.13246 0.11273 0.1342 0.11551 0.13559 0.1162 C 0.13628 0.11666 0.13715 0.11666 0.13784 0.11689 C 0.1408 0.11666 0.14392 0.11666 0.14687 0.1162 C 0.14791 0.1162 0.14913 0.11551 0.15017 0.11504 C 0.15277 0.11412 0.15139 0.11481 0.15312 0.11365 " pathEditMode="relative" rAng="0" ptsTypes="AAAAAAAAAAAAAAAAAAAAAAAAAAAAAAAAAAAAAAAAAAAAAAAAAAAAAAAA">
                                      <p:cBhvr>
                                        <p:cTn id="3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-0.00261 0.10115 C -0.00174 0.10486 -0.00122 0.10879 4.16667E-6 0.11227 C 0.00052 0.11342 0.00156 0.11389 0.00191 0.11481 C 0.00243 0.11597 0.00208 0.11759 0.00277 0.11852 C 0.00347 0.11944 0.00468 0.11944 0.00555 0.1199 C 0.00711 0.11967 0.01736 0.11875 0.01944 0.11597 L 0.02048 0.11481 " pathEditMode="relative" rAng="0" ptsTypes="AAAAAAAA">
                                      <p:cBhvr>
                                        <p:cTn id="4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6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610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7.40741E-7 C -3.61111E-6 0.03935 0.00018 0.07917 0.00035 0.11875 L 0.00938 0.03148 C 0.01042 0.03009 0.01164 0.02893 0.01268 0.02778 C 0.01563 0.02384 0.01059 0.02731 0.0165 0.02199 C 0.01997 0.01875 0.01563 0.02292 0.01927 0.01875 C 0.0198 0.01829 0.02032 0.01805 0.02084 0.01759 C 0.02136 0.0169 0.02188 0.01574 0.02257 0.01505 C 0.02605 0.01204 0.02188 0.01574 0.02605 0.0118 C 0.02639 0.01134 0.02691 0.01088 0.02743 0.01065 C 0.02778 0.01042 0.0283 0.01018 0.02882 0.00995 C 0.02952 0.00972 0.03004 0.00926 0.03073 0.0088 C 0.03125 0.00833 0.0316 0.00787 0.03212 0.00741 C 0.03299 0.00694 0.03403 0.00671 0.0349 0.00625 L 0.03646 0.00555 L 0.03785 0.00486 C 0.03837 0.00463 0.03872 0.0044 0.03924 0.0044 C 0.03993 0.00417 0.04046 0.00393 0.04115 0.0037 C 0.04202 0.00324 0.04306 0.00278 0.04393 0.00231 C 0.04445 0.00231 0.04497 0.00185 0.04532 0.00185 C 0.04775 0.00093 0.04671 0.00139 0.04879 0.00046 C 0.05174 0.00069 0.05469 0.00046 0.05764 0.00116 C 0.05886 0.00139 0.05955 0.00278 0.06059 0.0037 C 0.06111 0.00417 0.06164 0.0044 0.06198 0.00486 L 0.06441 0.0081 C 0.06563 0.01343 0.06389 0.00694 0.0658 0.01134 C 0.06598 0.0118 0.06598 0.0125 0.06632 0.01319 C 0.0665 0.01389 0.06684 0.01435 0.06719 0.01505 C 0.06736 0.01574 0.06754 0.0162 0.06771 0.0169 C 0.06806 0.01852 0.06823 0.02037 0.06858 0.02199 C 0.06962 0.02593 0.06962 0.02454 0.06962 0.02639 L 0.06771 0.08518 C 0.06684 0.0956 0.06684 0.09213 0.06771 0.10718 C 0.06771 0.10949 0.06858 0.11296 0.06997 0.11412 C 0.07049 0.11458 0.07101 0.11505 0.07153 0.11551 C 0.07188 0.11574 0.07205 0.11643 0.0724 0.11667 C 0.07396 0.11782 0.07587 0.11829 0.07761 0.11875 C 0.08021 0.11852 0.08264 0.11829 0.08525 0.11805 C 0.08577 0.11782 0.08646 0.11759 0.08716 0.11736 C 0.08768 0.11713 0.08907 0.1162 0.08907 0.11643 " pathEditMode="relative" rAng="0" ptsTypes="AAAAAAAAAAAAAAAAAAAAAAAAAAAAAAAAAAAAAAAA">
                                      <p:cBhvr>
                                        <p:cTn id="62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4" y="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91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96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100"/>
                            </p:stCondLst>
                            <p:childTnLst>
                              <p:par>
                                <p:cTn id="7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-0.01858 -0.0074 C -0.02171 -0.00717 -0.02466 -0.00694 -0.02778 -0.00625 C -0.029 -0.00601 -0.03039 -0.00578 -0.03143 -0.00509 C -0.03264 -0.00416 -0.03334 -0.00254 -0.03438 -0.00138 C -0.03507 -0.00046 -0.03612 0.00024 -0.03716 0.00116 C -0.03768 0.00232 -0.0382 0.00371 -0.03889 0.00487 C -0.03993 0.00625 -0.0415 0.00718 -0.04271 0.00857 C -0.04323 0.00926 -0.04393 0.01019 -0.04445 0.01112 C -0.04514 0.01343 -0.04584 0.01598 -0.04636 0.01852 C -0.04671 0.02014 -0.04705 0.02176 -0.04723 0.02338 C -0.04757 0.02547 -0.04775 0.02755 -0.04827 0.02963 C -0.04844 0.03079 -0.04879 0.03195 -0.04914 0.03334 C -0.05018 0.04676 -0.05 0.04051 -0.05 0.05186 L -0.04723 0.10116 C -0.04514 0.10394 -0.04323 0.10741 -0.0408 0.10973 C -0.0375 0.11297 -0.029 0.1132 -0.02587 0.11343 C -0.01754 0.11737 -0.02066 0.11644 -0.00365 0.11343 C -0.00191 0.1132 0.00225 0.10672 0.00277 0.10602 L 0.00555 0.10371 L 0.01198 0.08889 L 0.0177 0.03195 L 0.0177 -0.0074 L 0.01388 0.15926 C 0.01336 0.16297 0.01284 0.16667 0.01198 0.17038 C 0.01163 0.172 0.01093 0.17362 0.01024 0.17524 C 0.00781 0.18079 0.0059 0.18542 0.00086 0.1875 C 4.16667E-6 0.18797 -0.00105 0.1882 -0.00191 0.18889 C -0.00278 0.18959 -0.00365 0.19075 -0.00469 0.19121 C -0.00573 0.1919 -0.00712 0.19213 -0.00834 0.1926 C -0.01493 0.19514 -0.00625 0.1926 -0.0158 0.19514 C -0.025 0.19468 -0.03438 0.19445 -0.04358 0.19375 C -0.04462 0.19375 -0.04549 0.19329 -0.04636 0.1926 C -0.06476 0.17894 -0.04618 0.19144 -0.05382 0.18635 " pathEditMode="relative" rAng="0" ptsTypes="AAAAAAAAAAAAAAAAAAAAAAAAAAAAAAAAAA">
                                      <p:cBhvr>
                                        <p:cTn id="73" dur="3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8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32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 1 2"/>
          <p:cNvSpPr/>
          <p:nvPr/>
        </p:nvSpPr>
        <p:spPr>
          <a:xfrm>
            <a:off x="2057399" y="2074333"/>
            <a:ext cx="4673600" cy="4673600"/>
          </a:xfrm>
          <a:prstGeom prst="irregularSeal1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5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 smtClean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18" name="Rectangle: Rounded Corners 8">
            <a:extLst>
              <a:ext uri="{FF2B5EF4-FFF2-40B4-BE49-F238E27FC236}">
                <a16:creationId xmlns:a16="http://schemas.microsoft.com/office/drawing/2014/main" id="{3F41F131-55D5-471D-AD1B-E4F88D99453C}"/>
              </a:ext>
            </a:extLst>
          </p:cNvPr>
          <p:cNvSpPr/>
          <p:nvPr/>
        </p:nvSpPr>
        <p:spPr>
          <a:xfrm>
            <a:off x="814388" y="1052513"/>
            <a:ext cx="7515225" cy="936625"/>
          </a:xfrm>
          <a:prstGeom prst="roundRect">
            <a:avLst>
              <a:gd name="adj" fmla="val 754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Today, we are learning to write words that </a:t>
            </a:r>
            <a:r>
              <a:rPr lang="en-GB" sz="2400" dirty="0" smtClean="0">
                <a:solidFill>
                  <a:schemeClr val="tx1"/>
                </a:solidFill>
                <a:latin typeface="Twinkl" pitchFamily="50" charset="0"/>
              </a:rPr>
              <a:t>have</a:t>
            </a:r>
          </a:p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Twinkl" pitchFamily="50" charset="0"/>
              </a:rPr>
              <a:t>-s</a:t>
            </a:r>
            <a:r>
              <a:rPr lang="en-GB" sz="2400" dirty="0" smtClean="0">
                <a:solidFill>
                  <a:schemeClr val="tx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and </a:t>
            </a:r>
            <a:r>
              <a:rPr lang="en-GB" sz="2400" b="1" dirty="0">
                <a:solidFill>
                  <a:schemeClr val="tx1"/>
                </a:solidFill>
                <a:latin typeface="Twinkl" pitchFamily="50" charset="0"/>
              </a:rPr>
              <a:t>-</a:t>
            </a:r>
            <a:r>
              <a:rPr lang="en-GB" sz="2400" b="1" dirty="0" err="1">
                <a:solidFill>
                  <a:schemeClr val="tx1"/>
                </a:solidFill>
                <a:latin typeface="Twinkl" pitchFamily="50" charset="0"/>
              </a:rPr>
              <a:t>es</a:t>
            </a:r>
            <a:r>
              <a:rPr lang="en-GB" sz="2400" b="1" dirty="0">
                <a:solidFill>
                  <a:schemeClr val="tx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added.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174" y="2421467"/>
            <a:ext cx="2833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0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98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6" y="443236"/>
            <a:ext cx="8221134" cy="5949097"/>
          </a:xfrm>
          <a:prstGeom prst="roundRect">
            <a:avLst>
              <a:gd name="adj" fmla="val 2231"/>
            </a:avLst>
          </a:prstGeom>
          <a:ln w="28575">
            <a:solidFill>
              <a:schemeClr val="bg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835" y="1562099"/>
            <a:ext cx="1112404" cy="34766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615" y="1543049"/>
            <a:ext cx="1275451" cy="353377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5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 smtClean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849" y="1967442"/>
            <a:ext cx="1473025" cy="34967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500" y="1952625"/>
            <a:ext cx="1944019" cy="36766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620" y="3132501"/>
            <a:ext cx="1436280" cy="26819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834" y="3162300"/>
            <a:ext cx="1118369" cy="2609849"/>
          </a:xfrm>
          <a:prstGeom prst="rect">
            <a:avLst/>
          </a:prstGeom>
        </p:spPr>
      </p:pic>
      <p:sp>
        <p:nvSpPr>
          <p:cNvPr id="10" name="Rectangle: Rounded Corners 10">
            <a:extLst>
              <a:ext uri="{FF2B5EF4-FFF2-40B4-BE49-F238E27FC236}">
                <a16:creationId xmlns:a16="http://schemas.microsoft.com/office/drawing/2014/main" id="{D106C8EB-9F80-4C8B-8855-A68A78CF0214}"/>
              </a:ext>
            </a:extLst>
          </p:cNvPr>
          <p:cNvSpPr/>
          <p:nvPr/>
        </p:nvSpPr>
        <p:spPr>
          <a:xfrm>
            <a:off x="573234" y="4848225"/>
            <a:ext cx="8018316" cy="1446491"/>
          </a:xfrm>
          <a:prstGeom prst="roundRect">
            <a:avLst>
              <a:gd name="adj" fmla="val 630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Kit and Sam had arrived at their family’s house in Kanp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ur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. “</a:t>
            </a:r>
            <a:r>
              <a:rPr lang="en-GB" sz="2000" dirty="0" err="1">
                <a:solidFill>
                  <a:schemeClr val="tx1"/>
                </a:solidFill>
                <a:latin typeface="Twinkl" pitchFamily="50" charset="0"/>
              </a:rPr>
              <a:t>Mmm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, </a:t>
            </a:r>
            <a:r>
              <a:rPr lang="en-GB" sz="2000" dirty="0" smtClean="0">
                <a:solidFill>
                  <a:schemeClr val="tx1"/>
                </a:solidFill>
                <a:latin typeface="Twinkl" pitchFamily="50" charset="0"/>
              </a:rPr>
              <a:t>smell those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Twinkl" pitchFamily="50" charset="0"/>
              </a:rPr>
              <a:t>Jasmine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</a:t>
            </a:r>
            <a:r>
              <a:rPr lang="en-GB" sz="2000" dirty="0" smtClean="0">
                <a:solidFill>
                  <a:schemeClr val="tx1"/>
                </a:solidFill>
                <a:latin typeface="Twinkl" pitchFamily="50" charset="0"/>
              </a:rPr>
              <a:t>fl</a:t>
            </a:r>
            <a:r>
              <a:rPr lang="en-GB" sz="2000" u="sng" dirty="0" smtClean="0">
                <a:solidFill>
                  <a:schemeClr val="tx1"/>
                </a:solidFill>
                <a:latin typeface="Twinkl" pitchFamily="50" charset="0"/>
              </a:rPr>
              <a:t>ower</a:t>
            </a:r>
            <a:r>
              <a:rPr lang="en-GB" sz="2000" dirty="0" smtClean="0">
                <a:solidFill>
                  <a:schemeClr val="tx1"/>
                </a:solidFill>
                <a:latin typeface="Twinkl" pitchFamily="50" charset="0"/>
              </a:rPr>
              <a:t>s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,” said Grandpa Dada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ou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tside. “They remind me of my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ch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ildh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oo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d. They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Twinkl" pitchFamily="50" charset="0"/>
              </a:rPr>
              <a:t>always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came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ou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t ar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ou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nd </a:t>
            </a:r>
            <a:r>
              <a:rPr lang="en-GB" sz="2000" dirty="0">
                <a:solidFill>
                  <a:srgbClr val="DE1E5A"/>
                </a:solidFill>
                <a:latin typeface="Twinkl" pitchFamily="50" charset="0"/>
              </a:rPr>
              <a:t>August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time.” </a:t>
            </a: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B67FE96D-F570-47E3-83AB-479E9F10E906}"/>
              </a:ext>
            </a:extLst>
          </p:cNvPr>
          <p:cNvSpPr/>
          <p:nvPr/>
        </p:nvSpPr>
        <p:spPr>
          <a:xfrm rot="7906188">
            <a:off x="2987564" y="4951235"/>
            <a:ext cx="322681" cy="336315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B67FE96D-F570-47E3-83AB-479E9F10E906}"/>
              </a:ext>
            </a:extLst>
          </p:cNvPr>
          <p:cNvSpPr/>
          <p:nvPr/>
        </p:nvSpPr>
        <p:spPr>
          <a:xfrm rot="7906188">
            <a:off x="6797564" y="5265561"/>
            <a:ext cx="322681" cy="336315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B67FE96D-F570-47E3-83AB-479E9F10E906}"/>
              </a:ext>
            </a:extLst>
          </p:cNvPr>
          <p:cNvSpPr/>
          <p:nvPr/>
        </p:nvSpPr>
        <p:spPr>
          <a:xfrm rot="7906188">
            <a:off x="5616464" y="5570360"/>
            <a:ext cx="322681" cy="336315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B67FE96D-F570-47E3-83AB-479E9F10E906}"/>
              </a:ext>
            </a:extLst>
          </p:cNvPr>
          <p:cNvSpPr/>
          <p:nvPr/>
        </p:nvSpPr>
        <p:spPr>
          <a:xfrm rot="7906188">
            <a:off x="1599030" y="5264501"/>
            <a:ext cx="322681" cy="336315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3504621" y="5329943"/>
            <a:ext cx="0" cy="30595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c 20">
            <a:extLst>
              <a:ext uri="{FF2B5EF4-FFF2-40B4-BE49-F238E27FC236}">
                <a16:creationId xmlns:a16="http://schemas.microsoft.com/office/drawing/2014/main" id="{B67FE96D-F570-47E3-83AB-479E9F10E906}"/>
              </a:ext>
            </a:extLst>
          </p:cNvPr>
          <p:cNvSpPr/>
          <p:nvPr/>
        </p:nvSpPr>
        <p:spPr>
          <a:xfrm rot="7906188">
            <a:off x="812304" y="5868038"/>
            <a:ext cx="322681" cy="336315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088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98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6" y="443236"/>
            <a:ext cx="8221134" cy="5949097"/>
          </a:xfrm>
          <a:prstGeom prst="roundRect">
            <a:avLst>
              <a:gd name="adj" fmla="val 2231"/>
            </a:avLst>
          </a:prstGeom>
          <a:ln w="28575">
            <a:solidFill>
              <a:schemeClr val="bg1"/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5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 smtClean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12" y="1504950"/>
            <a:ext cx="1325846" cy="3733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869" y="1647824"/>
            <a:ext cx="1333251" cy="38195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835" y="1562099"/>
            <a:ext cx="1112404" cy="34766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615" y="1543049"/>
            <a:ext cx="1275451" cy="35337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849" y="1967442"/>
            <a:ext cx="1473025" cy="34967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500" y="1952625"/>
            <a:ext cx="1944019" cy="36766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620" y="3132501"/>
            <a:ext cx="1436280" cy="26819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834" y="3162300"/>
            <a:ext cx="1118369" cy="2609849"/>
          </a:xfrm>
          <a:prstGeom prst="rect">
            <a:avLst/>
          </a:prstGeom>
        </p:spPr>
      </p:pic>
      <p:sp>
        <p:nvSpPr>
          <p:cNvPr id="10" name="Rectangle: Rounded Corners 10">
            <a:extLst>
              <a:ext uri="{FF2B5EF4-FFF2-40B4-BE49-F238E27FC236}">
                <a16:creationId xmlns:a16="http://schemas.microsoft.com/office/drawing/2014/main" id="{D106C8EB-9F80-4C8B-8855-A68A78CF0214}"/>
              </a:ext>
            </a:extLst>
          </p:cNvPr>
          <p:cNvSpPr/>
          <p:nvPr/>
        </p:nvSpPr>
        <p:spPr>
          <a:xfrm>
            <a:off x="573234" y="5343525"/>
            <a:ext cx="8018316" cy="951191"/>
          </a:xfrm>
          <a:prstGeom prst="roundRect">
            <a:avLst>
              <a:gd name="adj" fmla="val 630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They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Twinkl" pitchFamily="50" charset="0"/>
              </a:rPr>
              <a:t>walked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inside into the livi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r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oo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m to s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ee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Aditi and Ravi smiling!</a:t>
            </a: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B67FE96D-F570-47E3-83AB-479E9F10E906}"/>
              </a:ext>
            </a:extLst>
          </p:cNvPr>
          <p:cNvSpPr/>
          <p:nvPr/>
        </p:nvSpPr>
        <p:spPr>
          <a:xfrm rot="7906188">
            <a:off x="2482739" y="5503685"/>
            <a:ext cx="322681" cy="336315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949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98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6" y="409575"/>
            <a:ext cx="8221134" cy="6000750"/>
          </a:xfrm>
          <a:prstGeom prst="roundRect">
            <a:avLst>
              <a:gd name="adj" fmla="val 2231"/>
            </a:avLst>
          </a:prstGeom>
          <a:ln w="28575">
            <a:solidFill>
              <a:schemeClr val="bg1"/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5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 smtClean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10" name="Rectangle: Rounded Corners 10">
            <a:extLst>
              <a:ext uri="{FF2B5EF4-FFF2-40B4-BE49-F238E27FC236}">
                <a16:creationId xmlns:a16="http://schemas.microsoft.com/office/drawing/2014/main" id="{D106C8EB-9F80-4C8B-8855-A68A78CF0214}"/>
              </a:ext>
            </a:extLst>
          </p:cNvPr>
          <p:cNvSpPr/>
          <p:nvPr/>
        </p:nvSpPr>
        <p:spPr>
          <a:xfrm>
            <a:off x="573234" y="4819651"/>
            <a:ext cx="8018316" cy="1475066"/>
          </a:xfrm>
          <a:prstGeom prst="roundRect">
            <a:avLst>
              <a:gd name="adj" fmla="val 630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Grandma </a:t>
            </a:r>
            <a:r>
              <a:rPr lang="en-GB" sz="2000" dirty="0" err="1">
                <a:solidFill>
                  <a:schemeClr val="tx1"/>
                </a:solidFill>
                <a:latin typeface="Twinkl" pitchFamily="50" charset="0"/>
              </a:rPr>
              <a:t>Dadi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, Grandpa Dada, Mum and Dad c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oo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ed ov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baby Diya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wh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ile Kit and Sam chatted wi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their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Twinkl" pitchFamily="50" charset="0"/>
              </a:rPr>
              <a:t>cousin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Ankit. “I’m so excited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at you are here,” he said. “I have l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oa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ds to sh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ow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you! What do you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Twinkl" pitchFamily="50" charset="0"/>
              </a:rPr>
              <a:t>want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to do in Kanp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ur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?”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B67FE96D-F570-47E3-83AB-479E9F10E906}"/>
              </a:ext>
            </a:extLst>
          </p:cNvPr>
          <p:cNvSpPr/>
          <p:nvPr/>
        </p:nvSpPr>
        <p:spPr>
          <a:xfrm rot="7906188">
            <a:off x="1003426" y="5256035"/>
            <a:ext cx="322681" cy="336315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B67FE96D-F570-47E3-83AB-479E9F10E906}"/>
              </a:ext>
            </a:extLst>
          </p:cNvPr>
          <p:cNvSpPr/>
          <p:nvPr/>
        </p:nvSpPr>
        <p:spPr>
          <a:xfrm rot="7906188">
            <a:off x="7692914" y="5236985"/>
            <a:ext cx="322681" cy="336315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B67FE96D-F570-47E3-83AB-479E9F10E906}"/>
              </a:ext>
            </a:extLst>
          </p:cNvPr>
          <p:cNvSpPr/>
          <p:nvPr/>
        </p:nvSpPr>
        <p:spPr>
          <a:xfrm rot="7906188">
            <a:off x="2319631" y="5562362"/>
            <a:ext cx="291924" cy="315521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885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653C8F"/>
      </a:accent1>
      <a:accent2>
        <a:srgbClr val="F0821A"/>
      </a:accent2>
      <a:accent3>
        <a:srgbClr val="CB4793"/>
      </a:accent3>
      <a:accent4>
        <a:srgbClr val="009640"/>
      </a:accent4>
      <a:accent5>
        <a:srgbClr val="F9B000"/>
      </a:accent5>
      <a:accent6>
        <a:srgbClr val="00938F"/>
      </a:accent6>
      <a:hlink>
        <a:srgbClr val="00B0F0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winkl Phonics PowerPoint Template.pptx" id="{DE623B95-CF47-4D4D-99E6-E7908909B4E9}" vid="{D8F4FE79-54E6-4341-BC11-84D6744E4E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</TotalTime>
  <Words>595</Words>
  <Application>Microsoft Office PowerPoint</Application>
  <PresentationFormat>On-screen Show (4:3)</PresentationFormat>
  <Paragraphs>97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Calibri</vt:lpstr>
      <vt:lpstr>Arial</vt:lpstr>
      <vt:lpstr>Tuffy-TTF</vt:lpstr>
      <vt:lpstr>Times New Roman</vt:lpstr>
      <vt:lpstr>Twinkl</vt:lpstr>
      <vt:lpstr>Twinkl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Travel Guide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Sentence Time</vt:lpstr>
      <vt:lpstr>PowerPoint Presentation</vt:lpstr>
      <vt:lpstr>PowerPoint Presentation</vt:lpstr>
      <vt:lpstr>Today, we have learnt…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Guidance for Video/Audio in PowerPoints</dc:title>
  <dc:creator>Charlotte Walker</dc:creator>
  <cp:lastModifiedBy>Teacher</cp:lastModifiedBy>
  <cp:revision>15</cp:revision>
  <dcterms:created xsi:type="dcterms:W3CDTF">2019-02-13T10:45:02Z</dcterms:created>
  <dcterms:modified xsi:type="dcterms:W3CDTF">2020-06-19T09:44:25Z</dcterms:modified>
</cp:coreProperties>
</file>