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326" r:id="rId2"/>
    <p:sldId id="258" r:id="rId3"/>
    <p:sldId id="294" r:id="rId4"/>
    <p:sldId id="310" r:id="rId5"/>
    <p:sldId id="305" r:id="rId6"/>
    <p:sldId id="311" r:id="rId7"/>
    <p:sldId id="312" r:id="rId8"/>
    <p:sldId id="314" r:id="rId9"/>
    <p:sldId id="315" r:id="rId10"/>
    <p:sldId id="316" r:id="rId11"/>
    <p:sldId id="313" r:id="rId12"/>
    <p:sldId id="317" r:id="rId13"/>
    <p:sldId id="318" r:id="rId14"/>
    <p:sldId id="307" r:id="rId15"/>
    <p:sldId id="325" r:id="rId16"/>
    <p:sldId id="319" r:id="rId17"/>
    <p:sldId id="321" r:id="rId18"/>
    <p:sldId id="309" r:id="rId19"/>
    <p:sldId id="322" r:id="rId20"/>
    <p:sldId id="323" r:id="rId21"/>
    <p:sldId id="324" r:id="rId22"/>
    <p:sldId id="308" r:id="rId23"/>
    <p:sldId id="267" r:id="rId24"/>
  </p:sldIdLst>
  <p:sldSz cx="9144000" cy="6858000" type="screen4x3"/>
  <p:notesSz cx="6858000" cy="9144000"/>
  <p:embeddedFontLst>
    <p:embeddedFont>
      <p:font typeface="Twinkl" panose="020B0604020202020204" charset="0"/>
      <p:regular r:id="rId27"/>
      <p:bold r:id="rId28"/>
    </p:embeddedFont>
    <p:embeddedFont>
      <p:font typeface="Twinkl SemiBold" charset="0"/>
      <p:bold r:id="rId29"/>
    </p:embeddedFont>
    <p:embeddedFont>
      <p:font typeface="Tuffy-TTF" panose="020B0603060100000000" charset="0"/>
      <p:regular r:id="rId30"/>
      <p:bold r:id="rId31"/>
      <p:italic r:id="rId32"/>
      <p:boldItalic r:id="rId33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ACD3"/>
    <a:srgbClr val="FBB78F"/>
    <a:srgbClr val="FFEBA5"/>
    <a:srgbClr val="C91362"/>
    <a:srgbClr val="AC97B5"/>
    <a:srgbClr val="FCE7B8"/>
    <a:srgbClr val="DE1E5A"/>
    <a:srgbClr val="D82233"/>
    <a:srgbClr val="AEE9EC"/>
    <a:srgbClr val="D83A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EBCAB23E-5E8D-4EE2-83B5-ED1C61A16838}" type="datetimeFigureOut">
              <a:rPr lang="en-GB"/>
              <a:pPr>
                <a:defRPr/>
              </a:pPr>
              <a:t>24/06/2020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8FA9FD05-3BB6-41CC-853D-2075B3AECAB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656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928FEF98-7973-4A8C-8B7D-76BB1CDE8734}" type="datetimeFigureOut">
              <a:rPr lang="en-GB"/>
              <a:pPr>
                <a:defRPr/>
              </a:pPr>
              <a:t>24/06/2020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72C48283-2588-4AA5-AB63-C726861FDEB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354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67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114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83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63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38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79" r:id="rId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image" Target="../media/image10.png"/><Relationship Id="rId3" Type="http://schemas.microsoft.com/office/2007/relationships/media" Target="../media/media2.wav"/><Relationship Id="rId21" Type="http://schemas.openxmlformats.org/officeDocument/2006/relationships/slideLayout" Target="../slideLayouts/slideLayout2.xml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openxmlformats.org/officeDocument/2006/relationships/image" Target="../media/image9.pn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29" Type="http://schemas.openxmlformats.org/officeDocument/2006/relationships/image" Target="../media/image13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8.png"/><Relationship Id="rId32" Type="http://schemas.openxmlformats.org/officeDocument/2006/relationships/image" Target="../media/image16.pn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7.png"/><Relationship Id="rId28" Type="http://schemas.openxmlformats.org/officeDocument/2006/relationships/image" Target="../media/image12.png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31" Type="http://schemas.openxmlformats.org/officeDocument/2006/relationships/image" Target="../media/image15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6.png"/><Relationship Id="rId27" Type="http://schemas.openxmlformats.org/officeDocument/2006/relationships/image" Target="../media/image11.png"/><Relationship Id="rId30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155" y="734096"/>
            <a:ext cx="806217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Dear Parents,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This week we are learning </a:t>
            </a:r>
            <a:r>
              <a:rPr lang="en-GB" dirty="0" smtClean="0"/>
              <a:t>the sound ‘</a:t>
            </a:r>
            <a:r>
              <a:rPr lang="en-GB" dirty="0" err="1" smtClean="0"/>
              <a:t>tch</a:t>
            </a:r>
            <a:r>
              <a:rPr lang="en-GB" dirty="0" smtClean="0"/>
              <a:t>’ saying /</a:t>
            </a:r>
            <a:r>
              <a:rPr lang="en-GB" dirty="0" err="1" smtClean="0"/>
              <a:t>ch</a:t>
            </a:r>
            <a:r>
              <a:rPr lang="en-GB" dirty="0" smtClean="0"/>
              <a:t>/ in catch, match, fetch, witch, stitch, ditch, crutch and kitchen.</a:t>
            </a:r>
            <a:endParaRPr lang="en-GB" dirty="0"/>
          </a:p>
          <a:p>
            <a:pPr>
              <a:defRPr/>
            </a:pPr>
            <a:r>
              <a:rPr lang="en-GB" dirty="0"/>
              <a:t> </a:t>
            </a:r>
          </a:p>
          <a:p>
            <a:pPr>
              <a:defRPr/>
            </a:pPr>
            <a:r>
              <a:rPr lang="en-GB" dirty="0"/>
              <a:t>The tricky words to focus on for reading and spelling are:</a:t>
            </a:r>
          </a:p>
          <a:p>
            <a:pPr>
              <a:defRPr/>
            </a:pPr>
            <a:r>
              <a:rPr lang="en-GB" b="1" dirty="0" smtClean="0"/>
              <a:t>door, floor </a:t>
            </a:r>
            <a:r>
              <a:rPr lang="en-GB" dirty="0" smtClean="0"/>
              <a:t>(reading</a:t>
            </a:r>
            <a:r>
              <a:rPr lang="en-GB" dirty="0"/>
              <a:t>)</a:t>
            </a:r>
          </a:p>
          <a:p>
            <a:pPr>
              <a:defRPr/>
            </a:pPr>
            <a:r>
              <a:rPr lang="en-GB" b="1" dirty="0" smtClean="0"/>
              <a:t>Wednesday</a:t>
            </a:r>
            <a:r>
              <a:rPr lang="en-GB" b="1" smtClean="0"/>
              <a:t>, Thursday </a:t>
            </a:r>
            <a:r>
              <a:rPr lang="en-GB" smtClean="0"/>
              <a:t>(spelling</a:t>
            </a:r>
            <a:r>
              <a:rPr lang="en-GB" dirty="0"/>
              <a:t>)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For children coming to school:</a:t>
            </a:r>
          </a:p>
          <a:p>
            <a:pPr>
              <a:defRPr/>
            </a:pPr>
            <a:r>
              <a:rPr lang="en-GB" dirty="0"/>
              <a:t>We will be teaching lessons 1 and 2 to Bubble A (children coming in on Mondays and Tuesdays).</a:t>
            </a:r>
          </a:p>
          <a:p>
            <a:pPr>
              <a:defRPr/>
            </a:pPr>
            <a:r>
              <a:rPr lang="en-GB" dirty="0"/>
              <a:t>We will be teaching lessons 4 and 5 to Bubble B (children coming in on Thursdays and Fridays).  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You will then be able to teach the other lessons on the days that the children are not at school.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544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7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8" y="427384"/>
            <a:ext cx="8263598" cy="5973416"/>
          </a:xfrm>
          <a:prstGeom prst="roundRect">
            <a:avLst>
              <a:gd name="adj" fmla="val 3803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17" y="2683564"/>
            <a:ext cx="1409397" cy="3528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480" y="3217566"/>
            <a:ext cx="890224" cy="2994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8" b="9892"/>
          <a:stretch/>
        </p:blipFill>
        <p:spPr>
          <a:xfrm>
            <a:off x="407504" y="2236305"/>
            <a:ext cx="1442050" cy="4164495"/>
          </a:xfrm>
          <a:prstGeom prst="round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62" y="1698116"/>
            <a:ext cx="1209777" cy="3716867"/>
          </a:xfrm>
          <a:prstGeom prst="rect">
            <a:avLst/>
          </a:prstGeom>
        </p:spPr>
      </p:pic>
      <p:sp>
        <p:nvSpPr>
          <p:cNvPr id="21" name="Rectangle: Rounded Corners 10">
            <a:extLst>
              <a:ext uri="{FF2B5EF4-FFF2-40B4-BE49-F238E27FC236}">
                <a16:creationId xmlns:a16="http://schemas.microsoft.com/office/drawing/2014/main" xmlns="" id="{D106C8EB-9F80-4C8B-8855-A68A78CF0214}"/>
              </a:ext>
            </a:extLst>
          </p:cNvPr>
          <p:cNvSpPr/>
          <p:nvPr/>
        </p:nvSpPr>
        <p:spPr>
          <a:xfrm>
            <a:off x="647700" y="4979504"/>
            <a:ext cx="7839075" cy="1233972"/>
          </a:xfrm>
          <a:prstGeom prst="roundRect">
            <a:avLst>
              <a:gd name="adj" fmla="val 68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Kit and Sam had loved dressi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up and acti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 ‘Hansel and Gretel’ for the class. “Let’s get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r dressi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up clo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es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wh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en we get home and do some more acti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,” said Sam.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332535" y="4996698"/>
            <a:ext cx="0" cy="242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>
            <a:extLst>
              <a:ext uri="{FF2B5EF4-FFF2-40B4-BE49-F238E27FC236}">
                <a16:creationId xmlns:a16="http://schemas.microsoft.com/office/drawing/2014/main" xmlns="" id="{5FAE9A7B-D04F-457B-8D6A-066606A47A35}"/>
              </a:ext>
            </a:extLst>
          </p:cNvPr>
          <p:cNvSpPr/>
          <p:nvPr/>
        </p:nvSpPr>
        <p:spPr>
          <a:xfrm rot="7906188">
            <a:off x="1411423" y="5732568"/>
            <a:ext cx="341855" cy="35552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9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2636912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ma</a:t>
            </a:r>
            <a:r>
              <a:rPr lang="en-GB" sz="5400" b="1" dirty="0">
                <a:solidFill>
                  <a:schemeClr val="accent5"/>
                </a:solidFill>
              </a:rPr>
              <a:t>tch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91880" y="3573016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/>
              <a:t>fe</a:t>
            </a:r>
            <a:r>
              <a:rPr lang="en-GB" sz="5400" b="1" dirty="0">
                <a:solidFill>
                  <a:schemeClr val="accent5"/>
                </a:solidFill>
              </a:rPr>
              <a:t>tch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91880" y="4509120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/>
              <a:t>wi</a:t>
            </a:r>
            <a:r>
              <a:rPr lang="en-GB" sz="5400" b="1" dirty="0">
                <a:solidFill>
                  <a:schemeClr val="accent5"/>
                </a:solidFill>
              </a:rPr>
              <a:t>tch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23" name="Rectangle: Rounded Corners 8">
            <a:extLst>
              <a:ext uri="{FF2B5EF4-FFF2-40B4-BE49-F238E27FC236}">
                <a16:creationId xmlns:a16="http://schemas.microsoft.com/office/drawing/2014/main" xmlns="" id="{3F41F131-55D5-471D-AD1B-E4F88D99453C}"/>
              </a:ext>
            </a:extLst>
          </p:cNvPr>
          <p:cNvSpPr/>
          <p:nvPr/>
        </p:nvSpPr>
        <p:spPr>
          <a:xfrm>
            <a:off x="814388" y="908720"/>
            <a:ext cx="7515225" cy="1512391"/>
          </a:xfrm>
          <a:prstGeom prst="roundRect">
            <a:avLst>
              <a:gd name="adj" fmla="val 754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When you see </a:t>
            </a:r>
            <a:r>
              <a:rPr lang="en-GB" sz="2400" b="1" dirty="0">
                <a:solidFill>
                  <a:schemeClr val="tx1"/>
                </a:solidFill>
                <a:latin typeface="Twinkl" pitchFamily="50" charset="0"/>
              </a:rPr>
              <a:t>t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and</a:t>
            </a:r>
            <a:r>
              <a:rPr lang="en-GB" sz="2400" b="1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Twinkl" pitchFamily="50" charset="0"/>
              </a:rPr>
              <a:t>ch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working together, it always makes the /</a:t>
            </a:r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ch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/ sound. The </a:t>
            </a:r>
            <a:r>
              <a:rPr lang="en-GB" sz="2400" b="1" dirty="0">
                <a:solidFill>
                  <a:schemeClr val="tx1"/>
                </a:solidFill>
                <a:latin typeface="Twinkl" pitchFamily="50" charset="0"/>
              </a:rPr>
              <a:t>t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is silent.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Let’s say these examples:</a:t>
            </a:r>
          </a:p>
        </p:txBody>
      </p:sp>
      <p:grpSp>
        <p:nvGrpSpPr>
          <p:cNvPr id="13" name="Kit's teachings"/>
          <p:cNvGrpSpPr>
            <a:grpSpLocks/>
          </p:cNvGrpSpPr>
          <p:nvPr/>
        </p:nvGrpSpPr>
        <p:grpSpPr bwMode="auto">
          <a:xfrm>
            <a:off x="720725" y="5157788"/>
            <a:ext cx="4464050" cy="1008062"/>
            <a:chOff x="683568" y="5157192"/>
            <a:chExt cx="4464496" cy="1008112"/>
          </a:xfrm>
        </p:grpSpPr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xmlns="" id="{609CDF5D-F034-46B3-9510-21EA080CF73B}"/>
                </a:ext>
              </a:extLst>
            </p:cNvPr>
            <p:cNvSpPr/>
            <p:nvPr/>
          </p:nvSpPr>
          <p:spPr>
            <a:xfrm>
              <a:off x="1475810" y="5517572"/>
              <a:ext cx="3672254" cy="431821"/>
            </a:xfrm>
            <a:prstGeom prst="roundRect">
              <a:avLst>
                <a:gd name="adj" fmla="val 50000"/>
              </a:avLst>
            </a:prstGeom>
            <a:solidFill>
              <a:srgbClr val="FAB00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GB" dirty="0">
                  <a:solidFill>
                    <a:schemeClr val="bg1"/>
                  </a:solidFill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C0D6527-B0DA-4A00-9208-82A7E907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AB001"/>
              </a:solidFill>
            </a:ln>
          </p:spPr>
        </p:pic>
      </p:grpSp>
      <p:sp>
        <p:nvSpPr>
          <p:cNvPr id="16" name="Kit's teaching bubble">
            <a:extLst>
              <a:ext uri="{FF2B5EF4-FFF2-40B4-BE49-F238E27FC236}">
                <a16:creationId xmlns:a16="http://schemas.microsoft.com/office/drawing/2014/main" xmlns="" id="{B250C7C4-4936-42BB-A175-998F415F4CE4}"/>
              </a:ext>
            </a:extLst>
          </p:cNvPr>
          <p:cNvSpPr/>
          <p:nvPr/>
        </p:nvSpPr>
        <p:spPr>
          <a:xfrm>
            <a:off x="1187624" y="4293096"/>
            <a:ext cx="5112568" cy="1064936"/>
          </a:xfrm>
          <a:prstGeom prst="wedgeRoundRectCallout">
            <a:avLst>
              <a:gd name="adj1" fmla="val -44355"/>
              <a:gd name="adj2" fmla="val 75430"/>
              <a:gd name="adj3" fmla="val 16667"/>
            </a:avLst>
          </a:prstGeom>
          <a:solidFill>
            <a:schemeClr val="bg1"/>
          </a:solidFill>
          <a:ln w="28575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‘</a:t>
            </a:r>
            <a:r>
              <a:rPr lang="en-GB" dirty="0" err="1">
                <a:solidFill>
                  <a:schemeClr val="tx1"/>
                </a:solidFill>
                <a:latin typeface="Twinkl" pitchFamily="50" charset="0"/>
              </a:rPr>
              <a:t>ch</a:t>
            </a: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’ is the more common grapheme for the /</a:t>
            </a:r>
            <a:r>
              <a:rPr lang="en-GB" dirty="0" err="1">
                <a:solidFill>
                  <a:schemeClr val="tx1"/>
                </a:solidFill>
                <a:latin typeface="Twinkl" pitchFamily="50" charset="0"/>
              </a:rPr>
              <a:t>ch</a:t>
            </a: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/ sound. However, ‘</a:t>
            </a:r>
            <a:r>
              <a:rPr lang="en-GB" dirty="0" err="1">
                <a:solidFill>
                  <a:schemeClr val="tx1"/>
                </a:solidFill>
                <a:latin typeface="Twinkl" pitchFamily="50" charset="0"/>
              </a:rPr>
              <a:t>tch</a:t>
            </a: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’ is more commonly used after a short vowel sound as in these examples. </a:t>
            </a:r>
          </a:p>
        </p:txBody>
      </p:sp>
      <p:sp>
        <p:nvSpPr>
          <p:cNvPr id="17" name="Close bubble">
            <a:extLst>
              <a:ext uri="{FF2B5EF4-FFF2-40B4-BE49-F238E27FC236}">
                <a16:creationId xmlns:a16="http://schemas.microsoft.com/office/drawing/2014/main" xmlns="" id="{48FF1DDD-DDC2-40AB-AF1C-61F2EF72D0B9}"/>
              </a:ext>
            </a:extLst>
          </p:cNvPr>
          <p:cNvSpPr/>
          <p:nvPr/>
        </p:nvSpPr>
        <p:spPr>
          <a:xfrm>
            <a:off x="6084168" y="4221088"/>
            <a:ext cx="282575" cy="280987"/>
          </a:xfrm>
          <a:prstGeom prst="ellipse">
            <a:avLst/>
          </a:prstGeom>
          <a:solidFill>
            <a:srgbClr val="FA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41710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16" grpId="0" animBg="1"/>
      <p:bldP spid="16" grpId="1" animBg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3" name="Rectangle: Rounded Corners 8">
            <a:extLst>
              <a:ext uri="{FF2B5EF4-FFF2-40B4-BE49-F238E27FC236}">
                <a16:creationId xmlns:a16="http://schemas.microsoft.com/office/drawing/2014/main" xmlns="" id="{3F41F131-55D5-471D-AD1B-E4F88D99453C}"/>
              </a:ext>
            </a:extLst>
          </p:cNvPr>
          <p:cNvSpPr/>
          <p:nvPr/>
        </p:nvSpPr>
        <p:spPr>
          <a:xfrm>
            <a:off x="705368" y="943183"/>
            <a:ext cx="7733264" cy="1123950"/>
          </a:xfrm>
          <a:prstGeom prst="roundRect">
            <a:avLst>
              <a:gd name="adj" fmla="val 754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Kit and Sam are looking through their dressing-up box. Click on the different costumes and read the words.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06" y="2524539"/>
            <a:ext cx="2059429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71" y="2504661"/>
            <a:ext cx="2203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8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7" y="227397"/>
            <a:ext cx="1123948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2" name="Witch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44" y="655982"/>
            <a:ext cx="1750934" cy="4333461"/>
          </a:xfrm>
          <a:prstGeom prst="rect">
            <a:avLst/>
          </a:prstGeom>
        </p:spPr>
      </p:pic>
      <p:pic>
        <p:nvPicPr>
          <p:cNvPr id="3" name="Monster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92" y="2594112"/>
            <a:ext cx="1772969" cy="3667539"/>
          </a:xfrm>
          <a:prstGeom prst="rect">
            <a:avLst/>
          </a:prstGeom>
        </p:spPr>
      </p:pic>
      <p:pic>
        <p:nvPicPr>
          <p:cNvPr id="7" name="Nurs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027" y="1212574"/>
            <a:ext cx="1976823" cy="3627782"/>
          </a:xfrm>
          <a:prstGeom prst="rect">
            <a:avLst/>
          </a:prstGeom>
        </p:spPr>
      </p:pic>
      <p:pic>
        <p:nvPicPr>
          <p:cNvPr id="8" name="Wizar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766" y="1719469"/>
            <a:ext cx="1737682" cy="461175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55983" y="2464904"/>
            <a:ext cx="2017644" cy="81500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catch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78766" y="4803912"/>
            <a:ext cx="2017644" cy="81500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match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436165" y="2488096"/>
            <a:ext cx="2017644" cy="81500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fetch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27304" y="4827105"/>
            <a:ext cx="2017644" cy="81500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witch</a:t>
            </a:r>
          </a:p>
        </p:txBody>
      </p:sp>
    </p:spTree>
    <p:extLst>
      <p:ext uri="{BB962C8B-B14F-4D97-AF65-F5344CB8AC3E}">
        <p14:creationId xmlns:p14="http://schemas.microsoft.com/office/powerpoint/2010/main" val="409966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757749" y="3043648"/>
            <a:ext cx="2046514" cy="3091543"/>
            <a:chOff x="6326777" y="2799807"/>
            <a:chExt cx="2046514" cy="3091543"/>
          </a:xfrm>
        </p:grpSpPr>
        <p:sp>
          <p:nvSpPr>
            <p:cNvPr id="17" name="Rounded Rectangle 16"/>
            <p:cNvSpPr/>
            <p:nvPr/>
          </p:nvSpPr>
          <p:spPr>
            <a:xfrm rot="241797">
              <a:off x="6326777" y="2799807"/>
              <a:ext cx="2046514" cy="30915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1004">
              <a:off x="6441597" y="3535681"/>
              <a:ext cx="1811868" cy="1476102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184365" y="2760618"/>
            <a:ext cx="2046514" cy="3091543"/>
            <a:chOff x="1262742" y="2838995"/>
            <a:chExt cx="2046514" cy="3091543"/>
          </a:xfrm>
        </p:grpSpPr>
        <p:sp>
          <p:nvSpPr>
            <p:cNvPr id="3" name="Rounded Rectangle 2"/>
            <p:cNvSpPr/>
            <p:nvPr/>
          </p:nvSpPr>
          <p:spPr>
            <a:xfrm rot="21218315">
              <a:off x="1262742" y="2838995"/>
              <a:ext cx="2046514" cy="30915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06">
              <a:off x="1447523" y="3622764"/>
              <a:ext cx="1705543" cy="1432559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chemeClr val="accent5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Fancy Dress Pairs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106C8EB-9F80-4C8B-8855-A68A78CF0214}"/>
              </a:ext>
            </a:extLst>
          </p:cNvPr>
          <p:cNvSpPr/>
          <p:nvPr/>
        </p:nvSpPr>
        <p:spPr>
          <a:xfrm>
            <a:off x="684213" y="1412776"/>
            <a:ext cx="7769225" cy="972615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Turn over two cards. If the word matches the picture, you get to keep the cards. If not, try again.</a:t>
            </a:r>
          </a:p>
        </p:txBody>
      </p:sp>
      <p:grpSp>
        <p:nvGrpSpPr>
          <p:cNvPr id="12" name="Kit's teachings"/>
          <p:cNvGrpSpPr>
            <a:grpSpLocks/>
          </p:cNvGrpSpPr>
          <p:nvPr/>
        </p:nvGrpSpPr>
        <p:grpSpPr bwMode="auto">
          <a:xfrm>
            <a:off x="720725" y="5157788"/>
            <a:ext cx="4464050" cy="1008062"/>
            <a:chOff x="683568" y="5157192"/>
            <a:chExt cx="4464496" cy="1008112"/>
          </a:xfrm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xmlns="" id="{609CDF5D-F034-46B3-9510-21EA080CF73B}"/>
                </a:ext>
              </a:extLst>
            </p:cNvPr>
            <p:cNvSpPr/>
            <p:nvPr/>
          </p:nvSpPr>
          <p:spPr>
            <a:xfrm>
              <a:off x="1475810" y="5517572"/>
              <a:ext cx="3672254" cy="431821"/>
            </a:xfrm>
            <a:prstGeom prst="roundRect">
              <a:avLst>
                <a:gd name="adj" fmla="val 50000"/>
              </a:avLst>
            </a:prstGeom>
            <a:solidFill>
              <a:srgbClr val="FAB00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GB" dirty="0">
                  <a:solidFill>
                    <a:schemeClr val="bg1"/>
                  </a:solidFill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2C0D6527-B0DA-4A00-9208-82A7E907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AB001"/>
              </a:solidFill>
            </a:ln>
          </p:spPr>
        </p:pic>
      </p:grpSp>
      <p:sp>
        <p:nvSpPr>
          <p:cNvPr id="15" name="Kit's teaching bubble">
            <a:extLst>
              <a:ext uri="{FF2B5EF4-FFF2-40B4-BE49-F238E27FC236}">
                <a16:creationId xmlns:a16="http://schemas.microsoft.com/office/drawing/2014/main" xmlns="" id="{B250C7C4-4936-42BB-A175-998F415F4CE4}"/>
              </a:ext>
            </a:extLst>
          </p:cNvPr>
          <p:cNvSpPr/>
          <p:nvPr/>
        </p:nvSpPr>
        <p:spPr>
          <a:xfrm>
            <a:off x="1187624" y="4691270"/>
            <a:ext cx="4298776" cy="666762"/>
          </a:xfrm>
          <a:prstGeom prst="wedgeRoundRectCallout">
            <a:avLst>
              <a:gd name="adj1" fmla="val -46723"/>
              <a:gd name="adj2" fmla="val 97539"/>
              <a:gd name="adj3" fmla="val 16667"/>
            </a:avLst>
          </a:prstGeom>
          <a:solidFill>
            <a:schemeClr val="bg1"/>
          </a:solidFill>
          <a:ln w="28575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This is a great game to play as a class! </a:t>
            </a:r>
          </a:p>
        </p:txBody>
      </p:sp>
      <p:sp>
        <p:nvSpPr>
          <p:cNvPr id="16" name="Close bubble">
            <a:extLst>
              <a:ext uri="{FF2B5EF4-FFF2-40B4-BE49-F238E27FC236}">
                <a16:creationId xmlns:a16="http://schemas.microsoft.com/office/drawing/2014/main" xmlns="" id="{48FF1DDD-DDC2-40AB-AF1C-61F2EF72D0B9}"/>
              </a:ext>
            </a:extLst>
          </p:cNvPr>
          <p:cNvSpPr/>
          <p:nvPr/>
        </p:nvSpPr>
        <p:spPr>
          <a:xfrm>
            <a:off x="5279910" y="4606077"/>
            <a:ext cx="282575" cy="280987"/>
          </a:xfrm>
          <a:prstGeom prst="ellipse">
            <a:avLst/>
          </a:prstGeom>
          <a:solidFill>
            <a:srgbClr val="FA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6322422" y="2760618"/>
            <a:ext cx="2046514" cy="3091543"/>
            <a:chOff x="6322422" y="2760618"/>
            <a:chExt cx="2046514" cy="3091543"/>
          </a:xfrm>
        </p:grpSpPr>
        <p:sp>
          <p:nvSpPr>
            <p:cNvPr id="22" name="Rounded Rectangle 21"/>
            <p:cNvSpPr/>
            <p:nvPr/>
          </p:nvSpPr>
          <p:spPr>
            <a:xfrm rot="21386983">
              <a:off x="6322422" y="2760618"/>
              <a:ext cx="2046514" cy="30915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8938" y="3326674"/>
              <a:ext cx="1554357" cy="1789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277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2325188" y="2020388"/>
            <a:ext cx="1193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/>
                </a:solidFill>
              </a:rPr>
              <a:t>catch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180216" y="4332513"/>
            <a:ext cx="144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/>
                </a:solidFill>
              </a:rPr>
              <a:t>match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83771" y="4362993"/>
            <a:ext cx="1105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/>
                </a:solidFill>
              </a:rPr>
              <a:t>fetch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399211" y="4358639"/>
            <a:ext cx="1105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/>
                </a:solidFill>
              </a:rPr>
              <a:t>floor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682342" y="2076993"/>
            <a:ext cx="1105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/>
                </a:solidFill>
              </a:rPr>
              <a:t>door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54" y="3753393"/>
            <a:ext cx="1041027" cy="172865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74" y="1567544"/>
            <a:ext cx="1085645" cy="147610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23"/>
          <a:stretch/>
        </p:blipFill>
        <p:spPr>
          <a:xfrm>
            <a:off x="3896644" y="1741713"/>
            <a:ext cx="1372042" cy="1297451"/>
          </a:xfrm>
          <a:prstGeom prst="ellipse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55021">
            <a:off x="5477690" y="4564105"/>
            <a:ext cx="1524000" cy="13212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864" y="1889760"/>
            <a:ext cx="972550" cy="831667"/>
          </a:xfrm>
          <a:prstGeom prst="rect">
            <a:avLst/>
          </a:prstGeom>
        </p:spPr>
      </p:pic>
      <p:sp>
        <p:nvSpPr>
          <p:cNvPr id="77" name="Oval 76"/>
          <p:cNvSpPr/>
          <p:nvPr/>
        </p:nvSpPr>
        <p:spPr>
          <a:xfrm>
            <a:off x="7315200" y="2690949"/>
            <a:ext cx="182880" cy="182880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chemeClr val="accent5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grpSp>
        <p:nvGrpSpPr>
          <p:cNvPr id="42" name="1"/>
          <p:cNvGrpSpPr/>
          <p:nvPr/>
        </p:nvGrpSpPr>
        <p:grpSpPr>
          <a:xfrm>
            <a:off x="548639" y="1201785"/>
            <a:ext cx="1503793" cy="2134171"/>
            <a:chOff x="548639" y="1201785"/>
            <a:chExt cx="1503793" cy="2134171"/>
          </a:xfrm>
          <a:solidFill>
            <a:schemeClr val="bg1"/>
          </a:solidFill>
        </p:grpSpPr>
        <p:sp>
          <p:nvSpPr>
            <p:cNvPr id="5" name="Rounded Rectangle 4"/>
            <p:cNvSpPr/>
            <p:nvPr/>
          </p:nvSpPr>
          <p:spPr>
            <a:xfrm>
              <a:off x="548639" y="1201785"/>
              <a:ext cx="1503793" cy="2134171"/>
            </a:xfrm>
            <a:prstGeom prst="roundRect">
              <a:avLst/>
            </a:prstGeom>
            <a:grp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587" y="1820091"/>
              <a:ext cx="1197510" cy="1005840"/>
            </a:xfrm>
            <a:prstGeom prst="rect">
              <a:avLst/>
            </a:prstGeom>
            <a:grpFill/>
          </p:spPr>
        </p:pic>
      </p:grpSp>
      <p:grpSp>
        <p:nvGrpSpPr>
          <p:cNvPr id="45" name="2"/>
          <p:cNvGrpSpPr/>
          <p:nvPr/>
        </p:nvGrpSpPr>
        <p:grpSpPr>
          <a:xfrm>
            <a:off x="2178231" y="1201785"/>
            <a:ext cx="1503793" cy="2134171"/>
            <a:chOff x="2178231" y="1201785"/>
            <a:chExt cx="1503793" cy="2134171"/>
          </a:xfrm>
          <a:solidFill>
            <a:schemeClr val="bg1"/>
          </a:solidFill>
        </p:grpSpPr>
        <p:sp>
          <p:nvSpPr>
            <p:cNvPr id="23" name="Rounded Rectangle 22"/>
            <p:cNvSpPr/>
            <p:nvPr/>
          </p:nvSpPr>
          <p:spPr>
            <a:xfrm>
              <a:off x="2178231" y="1201785"/>
              <a:ext cx="1503793" cy="2134171"/>
            </a:xfrm>
            <a:prstGeom prst="roundRect">
              <a:avLst/>
            </a:prstGeom>
            <a:grp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608" y="1732380"/>
              <a:ext cx="1256781" cy="1023881"/>
            </a:xfrm>
            <a:prstGeom prst="rect">
              <a:avLst/>
            </a:prstGeom>
            <a:grpFill/>
          </p:spPr>
        </p:pic>
      </p:grpSp>
      <p:grpSp>
        <p:nvGrpSpPr>
          <p:cNvPr id="46" name="3"/>
          <p:cNvGrpSpPr/>
          <p:nvPr/>
        </p:nvGrpSpPr>
        <p:grpSpPr>
          <a:xfrm>
            <a:off x="3807823" y="1201785"/>
            <a:ext cx="1503793" cy="2134171"/>
            <a:chOff x="3807823" y="1201785"/>
            <a:chExt cx="1503793" cy="2134171"/>
          </a:xfrm>
        </p:grpSpPr>
        <p:sp>
          <p:nvSpPr>
            <p:cNvPr id="28" name="Rounded Rectangle 27"/>
            <p:cNvSpPr/>
            <p:nvPr/>
          </p:nvSpPr>
          <p:spPr>
            <a:xfrm>
              <a:off x="3807823" y="1201785"/>
              <a:ext cx="1503793" cy="213417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6513" y="1741724"/>
              <a:ext cx="1036229" cy="1193064"/>
            </a:xfrm>
            <a:prstGeom prst="rect">
              <a:avLst/>
            </a:prstGeom>
          </p:spPr>
        </p:pic>
      </p:grpSp>
      <p:grpSp>
        <p:nvGrpSpPr>
          <p:cNvPr id="49" name="4"/>
          <p:cNvGrpSpPr/>
          <p:nvPr/>
        </p:nvGrpSpPr>
        <p:grpSpPr>
          <a:xfrm>
            <a:off x="5437415" y="1201785"/>
            <a:ext cx="1503793" cy="2134171"/>
            <a:chOff x="5437415" y="1201785"/>
            <a:chExt cx="1503793" cy="2134171"/>
          </a:xfrm>
        </p:grpSpPr>
        <p:sp>
          <p:nvSpPr>
            <p:cNvPr id="27" name="Rounded Rectangle 26"/>
            <p:cNvSpPr/>
            <p:nvPr/>
          </p:nvSpPr>
          <p:spPr>
            <a:xfrm>
              <a:off x="5437415" y="1201785"/>
              <a:ext cx="1503793" cy="213417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8450" y="1807028"/>
              <a:ext cx="1197510" cy="1005840"/>
            </a:xfrm>
            <a:prstGeom prst="rect">
              <a:avLst/>
            </a:prstGeom>
          </p:spPr>
        </p:pic>
      </p:grpSp>
      <p:grpSp>
        <p:nvGrpSpPr>
          <p:cNvPr id="50" name="5"/>
          <p:cNvGrpSpPr/>
          <p:nvPr/>
        </p:nvGrpSpPr>
        <p:grpSpPr>
          <a:xfrm>
            <a:off x="7067005" y="1201785"/>
            <a:ext cx="1503793" cy="2134171"/>
            <a:chOff x="7067005" y="1201785"/>
            <a:chExt cx="1503793" cy="2134171"/>
          </a:xfrm>
        </p:grpSpPr>
        <p:sp>
          <p:nvSpPr>
            <p:cNvPr id="26" name="Rounded Rectangle 25"/>
            <p:cNvSpPr/>
            <p:nvPr/>
          </p:nvSpPr>
          <p:spPr>
            <a:xfrm>
              <a:off x="7067005" y="1201785"/>
              <a:ext cx="1503793" cy="213417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6180" y="1675774"/>
              <a:ext cx="1256781" cy="1023881"/>
            </a:xfrm>
            <a:prstGeom prst="rect">
              <a:avLst/>
            </a:prstGeom>
          </p:spPr>
        </p:pic>
      </p:grpSp>
      <p:grpSp>
        <p:nvGrpSpPr>
          <p:cNvPr id="43" name="6"/>
          <p:cNvGrpSpPr/>
          <p:nvPr/>
        </p:nvGrpSpPr>
        <p:grpSpPr>
          <a:xfrm>
            <a:off x="552993" y="3496494"/>
            <a:ext cx="1503793" cy="2134171"/>
            <a:chOff x="552993" y="3496494"/>
            <a:chExt cx="1503793" cy="2134171"/>
          </a:xfrm>
        </p:grpSpPr>
        <p:sp>
          <p:nvSpPr>
            <p:cNvPr id="29" name="Rounded Rectangle 28"/>
            <p:cNvSpPr/>
            <p:nvPr/>
          </p:nvSpPr>
          <p:spPr>
            <a:xfrm>
              <a:off x="552993" y="3496494"/>
              <a:ext cx="1503793" cy="213417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71" y="4066277"/>
              <a:ext cx="1256781" cy="1023881"/>
            </a:xfrm>
            <a:prstGeom prst="rect">
              <a:avLst/>
            </a:prstGeom>
          </p:spPr>
        </p:pic>
      </p:grpSp>
      <p:grpSp>
        <p:nvGrpSpPr>
          <p:cNvPr id="44" name="7"/>
          <p:cNvGrpSpPr/>
          <p:nvPr/>
        </p:nvGrpSpPr>
        <p:grpSpPr>
          <a:xfrm>
            <a:off x="2182585" y="3496494"/>
            <a:ext cx="1503793" cy="2134171"/>
            <a:chOff x="2182585" y="3496494"/>
            <a:chExt cx="1503793" cy="2134171"/>
          </a:xfrm>
        </p:grpSpPr>
        <p:sp>
          <p:nvSpPr>
            <p:cNvPr id="30" name="Rounded Rectangle 29"/>
            <p:cNvSpPr/>
            <p:nvPr/>
          </p:nvSpPr>
          <p:spPr>
            <a:xfrm>
              <a:off x="2182585" y="3496494"/>
              <a:ext cx="1503793" cy="213417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6239" y="3958055"/>
              <a:ext cx="1036229" cy="1193064"/>
            </a:xfrm>
            <a:prstGeom prst="rect">
              <a:avLst/>
            </a:prstGeom>
          </p:spPr>
        </p:pic>
      </p:grpSp>
      <p:grpSp>
        <p:nvGrpSpPr>
          <p:cNvPr id="47" name="8"/>
          <p:cNvGrpSpPr/>
          <p:nvPr/>
        </p:nvGrpSpPr>
        <p:grpSpPr>
          <a:xfrm>
            <a:off x="3812177" y="3496494"/>
            <a:ext cx="1503793" cy="2134171"/>
            <a:chOff x="3812177" y="3496494"/>
            <a:chExt cx="1503793" cy="2134171"/>
          </a:xfrm>
        </p:grpSpPr>
        <p:sp>
          <p:nvSpPr>
            <p:cNvPr id="33" name="Rounded Rectangle 32"/>
            <p:cNvSpPr/>
            <p:nvPr/>
          </p:nvSpPr>
          <p:spPr>
            <a:xfrm>
              <a:off x="3812177" y="3496494"/>
              <a:ext cx="1503793" cy="213417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3490" y="4071256"/>
              <a:ext cx="1197510" cy="1005840"/>
            </a:xfrm>
            <a:prstGeom prst="rect">
              <a:avLst/>
            </a:prstGeom>
          </p:spPr>
        </p:pic>
      </p:grpSp>
      <p:grpSp>
        <p:nvGrpSpPr>
          <p:cNvPr id="48" name="9"/>
          <p:cNvGrpSpPr/>
          <p:nvPr/>
        </p:nvGrpSpPr>
        <p:grpSpPr>
          <a:xfrm>
            <a:off x="5441769" y="3496494"/>
            <a:ext cx="1503793" cy="2134171"/>
            <a:chOff x="5441769" y="3496494"/>
            <a:chExt cx="1503793" cy="2134171"/>
          </a:xfrm>
        </p:grpSpPr>
        <p:sp>
          <p:nvSpPr>
            <p:cNvPr id="32" name="Rounded Rectangle 31"/>
            <p:cNvSpPr/>
            <p:nvPr/>
          </p:nvSpPr>
          <p:spPr>
            <a:xfrm>
              <a:off x="5441769" y="3496494"/>
              <a:ext cx="1503793" cy="213417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259" y="3948711"/>
              <a:ext cx="1256781" cy="1023881"/>
            </a:xfrm>
            <a:prstGeom prst="rect">
              <a:avLst/>
            </a:prstGeom>
          </p:spPr>
        </p:pic>
      </p:grpSp>
      <p:grpSp>
        <p:nvGrpSpPr>
          <p:cNvPr id="51" name="10"/>
          <p:cNvGrpSpPr/>
          <p:nvPr/>
        </p:nvGrpSpPr>
        <p:grpSpPr>
          <a:xfrm>
            <a:off x="7071359" y="3496494"/>
            <a:ext cx="1503793" cy="2134171"/>
            <a:chOff x="7071359" y="3496494"/>
            <a:chExt cx="1503793" cy="2134171"/>
          </a:xfrm>
        </p:grpSpPr>
        <p:sp>
          <p:nvSpPr>
            <p:cNvPr id="31" name="Rounded Rectangle 30"/>
            <p:cNvSpPr/>
            <p:nvPr/>
          </p:nvSpPr>
          <p:spPr>
            <a:xfrm>
              <a:off x="7071359" y="3496494"/>
              <a:ext cx="1503793" cy="213417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6102" y="3857907"/>
              <a:ext cx="1036229" cy="1193064"/>
            </a:xfrm>
            <a:prstGeom prst="rect">
              <a:avLst/>
            </a:prstGeom>
          </p:spPr>
        </p:pic>
      </p:grpSp>
      <p:sp>
        <p:nvSpPr>
          <p:cNvPr id="53" name="1.1"/>
          <p:cNvSpPr/>
          <p:nvPr/>
        </p:nvSpPr>
        <p:spPr>
          <a:xfrm>
            <a:off x="557349" y="1210491"/>
            <a:ext cx="1489166" cy="2133600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1.2"/>
          <p:cNvSpPr/>
          <p:nvPr/>
        </p:nvSpPr>
        <p:spPr>
          <a:xfrm>
            <a:off x="2168432" y="1201785"/>
            <a:ext cx="1503793" cy="2134171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1.3"/>
          <p:cNvSpPr/>
          <p:nvPr/>
        </p:nvSpPr>
        <p:spPr>
          <a:xfrm>
            <a:off x="3809998" y="1206139"/>
            <a:ext cx="1503793" cy="2134171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1.4"/>
          <p:cNvSpPr/>
          <p:nvPr/>
        </p:nvSpPr>
        <p:spPr>
          <a:xfrm>
            <a:off x="5434147" y="1201785"/>
            <a:ext cx="1503793" cy="2134171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1.5"/>
          <p:cNvSpPr/>
          <p:nvPr/>
        </p:nvSpPr>
        <p:spPr>
          <a:xfrm>
            <a:off x="7058296" y="1197431"/>
            <a:ext cx="1503793" cy="2134171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1.6"/>
          <p:cNvSpPr/>
          <p:nvPr/>
        </p:nvSpPr>
        <p:spPr>
          <a:xfrm>
            <a:off x="539930" y="3500848"/>
            <a:ext cx="1503793" cy="2134171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1.7"/>
          <p:cNvSpPr/>
          <p:nvPr/>
        </p:nvSpPr>
        <p:spPr>
          <a:xfrm>
            <a:off x="2190205" y="3479077"/>
            <a:ext cx="1503793" cy="2134171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1.8"/>
          <p:cNvSpPr/>
          <p:nvPr/>
        </p:nvSpPr>
        <p:spPr>
          <a:xfrm>
            <a:off x="3805645" y="3500849"/>
            <a:ext cx="1503793" cy="2134171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1.9"/>
          <p:cNvSpPr/>
          <p:nvPr/>
        </p:nvSpPr>
        <p:spPr>
          <a:xfrm>
            <a:off x="5438502" y="3496495"/>
            <a:ext cx="1503793" cy="2134171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2.0"/>
          <p:cNvSpPr/>
          <p:nvPr/>
        </p:nvSpPr>
        <p:spPr>
          <a:xfrm>
            <a:off x="7071359" y="3509558"/>
            <a:ext cx="1503793" cy="2134171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68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5" y="433113"/>
            <a:ext cx="8269357" cy="5957334"/>
          </a:xfrm>
          <a:prstGeom prst="roundRect">
            <a:avLst>
              <a:gd name="adj" fmla="val 3269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chemeClr val="accent5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289" y="1341119"/>
            <a:ext cx="2608460" cy="41670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00" y="1349826"/>
            <a:ext cx="2272826" cy="4036423"/>
          </a:xfrm>
          <a:prstGeom prst="rect">
            <a:avLst/>
          </a:prstGeom>
        </p:spPr>
      </p:pic>
      <p:sp>
        <p:nvSpPr>
          <p:cNvPr id="18" name="Rectangle: Rounded Corners 10">
            <a:extLst>
              <a:ext uri="{FF2B5EF4-FFF2-40B4-BE49-F238E27FC236}">
                <a16:creationId xmlns:a16="http://schemas.microsoft.com/office/drawing/2014/main" xmlns="" id="{D106C8EB-9F80-4C8B-8855-A68A78CF0214}"/>
              </a:ext>
            </a:extLst>
          </p:cNvPr>
          <p:cNvSpPr/>
          <p:nvPr/>
        </p:nvSpPr>
        <p:spPr>
          <a:xfrm>
            <a:off x="647700" y="4512365"/>
            <a:ext cx="7839075" cy="1701111"/>
          </a:xfrm>
          <a:prstGeom prst="roundRect">
            <a:avLst>
              <a:gd name="adj" fmla="val 68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Kit and Sam enj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oy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ed their dressi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-up game. Sam wanted to be a wi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tch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ag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ai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n but this time, she decided to be a g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d wi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tch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 Kit decided to be a m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igh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ty wiz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d who helped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 his friend, the wi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tch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 Toge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 they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Twinkl" pitchFamily="50" charset="0"/>
              </a:rPr>
              <a:t>fought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badd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ie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s and monst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s… until Mum called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em d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ow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nst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air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s for their 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ea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 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xmlns="" id="{5FAE9A7B-D04F-457B-8D6A-066606A47A35}"/>
              </a:ext>
            </a:extLst>
          </p:cNvPr>
          <p:cNvSpPr/>
          <p:nvPr/>
        </p:nvSpPr>
        <p:spPr>
          <a:xfrm rot="7906188">
            <a:off x="5365115" y="4583037"/>
            <a:ext cx="341855" cy="35552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xmlns="" id="{5FAE9A7B-D04F-457B-8D6A-066606A47A35}"/>
              </a:ext>
            </a:extLst>
          </p:cNvPr>
          <p:cNvSpPr/>
          <p:nvPr/>
        </p:nvSpPr>
        <p:spPr>
          <a:xfrm rot="7906188">
            <a:off x="3248931" y="4887836"/>
            <a:ext cx="341855" cy="35552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xmlns="" id="{5FAE9A7B-D04F-457B-8D6A-066606A47A35}"/>
              </a:ext>
            </a:extLst>
          </p:cNvPr>
          <p:cNvSpPr/>
          <p:nvPr/>
        </p:nvSpPr>
        <p:spPr>
          <a:xfrm rot="7906188">
            <a:off x="4511675" y="4879128"/>
            <a:ext cx="341855" cy="35552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>
            <a:off x="1527242" y="5607996"/>
            <a:ext cx="0" cy="21400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273812" y="4995877"/>
            <a:ext cx="0" cy="242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25038" y="5700662"/>
            <a:ext cx="0" cy="242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32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409574"/>
            <a:ext cx="8296275" cy="5991226"/>
          </a:xfrm>
          <a:prstGeom prst="roundRect">
            <a:avLst>
              <a:gd name="adj" fmla="val 4266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chemeClr val="accent5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964" y="1691775"/>
            <a:ext cx="5187111" cy="4089899"/>
          </a:xfrm>
          <a:prstGeom prst="rect">
            <a:avLst/>
          </a:prstGeom>
        </p:spPr>
      </p:pic>
      <p:sp>
        <p:nvSpPr>
          <p:cNvPr id="18" name="Rectangle: Rounded Corners 10">
            <a:extLst>
              <a:ext uri="{FF2B5EF4-FFF2-40B4-BE49-F238E27FC236}">
                <a16:creationId xmlns:a16="http://schemas.microsoft.com/office/drawing/2014/main" xmlns="" id="{D106C8EB-9F80-4C8B-8855-A68A78CF0214}"/>
              </a:ext>
            </a:extLst>
          </p:cNvPr>
          <p:cNvSpPr/>
          <p:nvPr/>
        </p:nvSpPr>
        <p:spPr>
          <a:xfrm>
            <a:off x="647700" y="4512365"/>
            <a:ext cx="7839075" cy="1701111"/>
          </a:xfrm>
          <a:prstGeom prst="roundRect">
            <a:avLst>
              <a:gd name="adj" fmla="val 68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“You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Twinkl" pitchFamily="50" charset="0"/>
              </a:rPr>
              <a:t>two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s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nded like you were havi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fun,” said Mum.  </a:t>
            </a:r>
          </a:p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“We were,” grinned Sam. “Kit was a wiz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d and I was a wi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tch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 We were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Twinkl" pitchFamily="50" charset="0"/>
              </a:rPr>
              <a:t>busy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savi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people from badd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ie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s and monst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s,” said Sam.</a:t>
            </a:r>
          </a:p>
          <a:p>
            <a:pPr algn="just"/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“I s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,” laughed Mum and Dad. “We are all safe wi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you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Twinkl" pitchFamily="50" charset="0"/>
              </a:rPr>
              <a:t>two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ar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nd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en!”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xmlns="" id="{5FAE9A7B-D04F-457B-8D6A-066606A47A35}"/>
              </a:ext>
            </a:extLst>
          </p:cNvPr>
          <p:cNvSpPr/>
          <p:nvPr/>
        </p:nvSpPr>
        <p:spPr>
          <a:xfrm rot="7906188">
            <a:off x="2926715" y="4573512"/>
            <a:ext cx="341855" cy="35552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xmlns="" id="{5FAE9A7B-D04F-457B-8D6A-066606A47A35}"/>
              </a:ext>
            </a:extLst>
          </p:cNvPr>
          <p:cNvSpPr/>
          <p:nvPr/>
        </p:nvSpPr>
        <p:spPr>
          <a:xfrm rot="7906188">
            <a:off x="6254749" y="5517303"/>
            <a:ext cx="341855" cy="35552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69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489" y="1771650"/>
            <a:ext cx="4292921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Sentence Time</a:t>
            </a:r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xmlns="" id="{D106C8EB-9F80-4C8B-8855-A68A78CF0214}"/>
              </a:ext>
            </a:extLst>
          </p:cNvPr>
          <p:cNvSpPr/>
          <p:nvPr/>
        </p:nvSpPr>
        <p:spPr>
          <a:xfrm>
            <a:off x="684213" y="1412776"/>
            <a:ext cx="7769225" cy="1225649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After dinner, Kit and Sam go upstairs to finish their homework but Kit can’t concentrate. He’s had an idea. What is his idea? Read the sentence to find out.</a:t>
            </a:r>
          </a:p>
        </p:txBody>
      </p:sp>
    </p:spTree>
    <p:extLst>
      <p:ext uri="{BB962C8B-B14F-4D97-AF65-F5344CB8AC3E}">
        <p14:creationId xmlns:p14="http://schemas.microsoft.com/office/powerpoint/2010/main" val="94953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6615" y="433113"/>
            <a:ext cx="8269357" cy="5957334"/>
            <a:chOff x="416615" y="433113"/>
            <a:chExt cx="8269357" cy="595733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615" y="433113"/>
              <a:ext cx="8269357" cy="5957334"/>
            </a:xfrm>
            <a:prstGeom prst="roundRect">
              <a:avLst>
                <a:gd name="adj" fmla="val 3269"/>
              </a:avLst>
            </a:prstGeom>
            <a:ln w="28575">
              <a:solidFill>
                <a:schemeClr val="bg1"/>
              </a:solidFill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6930" y="1862412"/>
              <a:ext cx="2608460" cy="416705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307" y="2007852"/>
              <a:ext cx="2272826" cy="4036423"/>
            </a:xfrm>
            <a:prstGeom prst="rect">
              <a:avLst/>
            </a:prstGeom>
          </p:spPr>
        </p:pic>
      </p:grpSp>
      <p:sp>
        <p:nvSpPr>
          <p:cNvPr id="10" name="Rectangle: Rounded Corners 63">
            <a:extLst>
              <a:ext uri="{FF2B5EF4-FFF2-40B4-BE49-F238E27FC236}">
                <a16:creationId xmlns:a16="http://schemas.microsoft.com/office/drawing/2014/main" xmlns="" id="{9030A71C-45CE-4582-977F-2636F0C6CD55}"/>
              </a:ext>
            </a:extLst>
          </p:cNvPr>
          <p:cNvSpPr/>
          <p:nvPr/>
        </p:nvSpPr>
        <p:spPr bwMode="auto">
          <a:xfrm>
            <a:off x="985838" y="777161"/>
            <a:ext cx="7162800" cy="1684026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8000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Twinkl" pitchFamily="2" charset="0"/>
              </a:rPr>
              <a:t>Let’s use the magic book to go and visit a real witch. We might even catch some baddies!   </a:t>
            </a:r>
          </a:p>
        </p:txBody>
      </p:sp>
      <p:grpSp>
        <p:nvGrpSpPr>
          <p:cNvPr id="18" name="Show button"/>
          <p:cNvGrpSpPr>
            <a:grpSpLocks/>
          </p:cNvGrpSpPr>
          <p:nvPr/>
        </p:nvGrpSpPr>
        <p:grpSpPr bwMode="auto">
          <a:xfrm>
            <a:off x="6915150" y="5534025"/>
            <a:ext cx="1498600" cy="666750"/>
            <a:chOff x="6914614" y="5534675"/>
            <a:chExt cx="1499293" cy="666848"/>
          </a:xfrm>
        </p:grpSpPr>
        <p:sp>
          <p:nvSpPr>
            <p:cNvPr id="19" name="Rectangle: Rounded Corners 19">
              <a:extLst>
                <a:ext uri="{FF2B5EF4-FFF2-40B4-BE49-F238E27FC236}">
                  <a16:creationId xmlns:a16="http://schemas.microsoft.com/office/drawing/2014/main" xmlns="" id="{4BC43678-4A88-407D-8123-42A7BF4255CB}"/>
                </a:ext>
              </a:extLst>
            </p:cNvPr>
            <p:cNvSpPr/>
            <p:nvPr/>
          </p:nvSpPr>
          <p:spPr>
            <a:xfrm>
              <a:off x="6914614" y="5650580"/>
              <a:ext cx="1099058" cy="43186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2A1ED39E-F6F6-4A5E-8BCF-252811413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</p:pic>
      </p:grpSp>
      <p:sp>
        <p:nvSpPr>
          <p:cNvPr id="21" name="Sound Buttons">
            <a:extLst>
              <a:ext uri="{FF2B5EF4-FFF2-40B4-BE49-F238E27FC236}">
                <a16:creationId xmlns:a16="http://schemas.microsoft.com/office/drawing/2014/main" xmlns="" id="{FF2B17B6-EB20-4042-B0A2-3C6CF20131EC}"/>
              </a:ext>
            </a:extLst>
          </p:cNvPr>
          <p:cNvSpPr/>
          <p:nvPr/>
        </p:nvSpPr>
        <p:spPr>
          <a:xfrm>
            <a:off x="755650" y="5651500"/>
            <a:ext cx="2644775" cy="4318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latin typeface="Twinkl SemiBold" pitchFamily="2" charset="0"/>
              </a:rPr>
              <a:t>Sound Buttons On/Off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449585" y="907631"/>
            <a:ext cx="3993313" cy="1415598"/>
            <a:chOff x="2462427" y="892243"/>
            <a:chExt cx="3908276" cy="1415598"/>
          </a:xfrm>
        </p:grpSpPr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2462427" y="892243"/>
              <a:ext cx="3908276" cy="939346"/>
              <a:chOff x="9311220" y="-2635614"/>
              <a:chExt cx="3908334" cy="937761"/>
            </a:xfrm>
          </p:grpSpPr>
          <p:sp>
            <p:nvSpPr>
              <p:cNvPr id="12" name="Rectangle: Rounded Corners 44">
                <a:extLst>
                  <a:ext uri="{FF2B5EF4-FFF2-40B4-BE49-F238E27FC236}">
                    <a16:creationId xmlns:a16="http://schemas.microsoft.com/office/drawing/2014/main" xmlns="" id="{C52E1656-1F3F-486B-95C7-958ECF3FB969}"/>
                  </a:ext>
                </a:extLst>
              </p:cNvPr>
              <p:cNvSpPr/>
              <p:nvPr/>
            </p:nvSpPr>
            <p:spPr bwMode="auto">
              <a:xfrm>
                <a:off x="12056777" y="-2257295"/>
                <a:ext cx="343240" cy="4596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14" name="Rectangle: Rounded Corners 44">
                <a:extLst>
                  <a:ext uri="{FF2B5EF4-FFF2-40B4-BE49-F238E27FC236}">
                    <a16:creationId xmlns:a16="http://schemas.microsoft.com/office/drawing/2014/main" xmlns="" id="{C52E1656-1F3F-486B-95C7-958ECF3FB969}"/>
                  </a:ext>
                </a:extLst>
              </p:cNvPr>
              <p:cNvSpPr/>
              <p:nvPr/>
            </p:nvSpPr>
            <p:spPr bwMode="auto">
              <a:xfrm>
                <a:off x="10895537" y="-1743813"/>
                <a:ext cx="486464" cy="4596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15" name="Rectangle: Rounded Corners 44">
                <a:extLst>
                  <a:ext uri="{FF2B5EF4-FFF2-40B4-BE49-F238E27FC236}">
                    <a16:creationId xmlns:a16="http://schemas.microsoft.com/office/drawing/2014/main" xmlns="" id="{C52E1656-1F3F-486B-95C7-958ECF3FB969}"/>
                  </a:ext>
                </a:extLst>
              </p:cNvPr>
              <p:cNvSpPr/>
              <p:nvPr/>
            </p:nvSpPr>
            <p:spPr bwMode="auto">
              <a:xfrm>
                <a:off x="9892958" y="-1754626"/>
                <a:ext cx="309681" cy="456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16" name="Rectangle: Rounded Corners 44">
                <a:extLst>
                  <a:ext uri="{FF2B5EF4-FFF2-40B4-BE49-F238E27FC236}">
                    <a16:creationId xmlns:a16="http://schemas.microsoft.com/office/drawing/2014/main" xmlns="" id="{C52E1656-1F3F-486B-95C7-958ECF3FB969}"/>
                  </a:ext>
                </a:extLst>
              </p:cNvPr>
              <p:cNvSpPr/>
              <p:nvPr/>
            </p:nvSpPr>
            <p:spPr bwMode="auto">
              <a:xfrm>
                <a:off x="12720318" y="-1757353"/>
                <a:ext cx="499236" cy="5109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xmlns="" id="{5FAE9A7B-D04F-457B-8D6A-066606A47A35}"/>
                  </a:ext>
                </a:extLst>
              </p:cNvPr>
              <p:cNvSpPr/>
              <p:nvPr/>
            </p:nvSpPr>
            <p:spPr>
              <a:xfrm rot="7906188">
                <a:off x="9319546" y="-2643940"/>
                <a:ext cx="456429" cy="473082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</p:grpSp>
        <p:sp>
          <p:nvSpPr>
            <p:cNvPr id="22" name="Rectangle: Rounded Corners 44">
              <a:extLst>
                <a:ext uri="{FF2B5EF4-FFF2-40B4-BE49-F238E27FC236}">
                  <a16:creationId xmlns:a16="http://schemas.microsoft.com/office/drawing/2014/main" xmlns="" id="{C52E1656-1F3F-486B-95C7-958ECF3FB969}"/>
                </a:ext>
              </a:extLst>
            </p:cNvPr>
            <p:cNvSpPr/>
            <p:nvPr/>
          </p:nvSpPr>
          <p:spPr bwMode="auto">
            <a:xfrm>
              <a:off x="3198995" y="2261803"/>
              <a:ext cx="486457" cy="4603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3" name="Rectangle: Rounded Corners 44">
              <a:extLst>
                <a:ext uri="{FF2B5EF4-FFF2-40B4-BE49-F238E27FC236}">
                  <a16:creationId xmlns:a16="http://schemas.microsoft.com/office/drawing/2014/main" xmlns="" id="{C52E1656-1F3F-486B-95C7-958ECF3FB969}"/>
                </a:ext>
              </a:extLst>
            </p:cNvPr>
            <p:cNvSpPr/>
            <p:nvPr/>
          </p:nvSpPr>
          <p:spPr bwMode="auto">
            <a:xfrm>
              <a:off x="5747769" y="2241590"/>
              <a:ext cx="309676" cy="45719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>
                <a:defRPr/>
              </a:pP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87999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5" y="433113"/>
            <a:ext cx="8269357" cy="5957334"/>
          </a:xfrm>
          <a:prstGeom prst="roundRect">
            <a:avLst>
              <a:gd name="adj" fmla="val 3269"/>
            </a:avLst>
          </a:prstGeom>
          <a:ln w="28575"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30" y="1487943"/>
            <a:ext cx="2608460" cy="416705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07" y="1633383"/>
            <a:ext cx="2272826" cy="403642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26" name="Rectangle: Rounded Corners 10">
            <a:extLst>
              <a:ext uri="{FF2B5EF4-FFF2-40B4-BE49-F238E27FC236}">
                <a16:creationId xmlns:a16="http://schemas.microsoft.com/office/drawing/2014/main" xmlns="" id="{D106C8EB-9F80-4C8B-8855-A68A78CF0214}"/>
              </a:ext>
            </a:extLst>
          </p:cNvPr>
          <p:cNvSpPr/>
          <p:nvPr/>
        </p:nvSpPr>
        <p:spPr>
          <a:xfrm>
            <a:off x="647700" y="4777099"/>
            <a:ext cx="7839075" cy="1436377"/>
          </a:xfrm>
          <a:prstGeom prst="roundRect">
            <a:avLst>
              <a:gd name="adj" fmla="val 68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u="sng" dirty="0">
                <a:solidFill>
                  <a:sysClr val="windowText" lastClr="000000"/>
                </a:solidFill>
                <a:latin typeface="Twinkl" pitchFamily="50" charset="0"/>
              </a:rPr>
              <a:t>Wh</a:t>
            </a:r>
            <a:r>
              <a:rPr lang="en-GB" sz="2000" dirty="0">
                <a:solidFill>
                  <a:sysClr val="windowText" lastClr="000000"/>
                </a:solidFill>
                <a:latin typeface="Twinkl" pitchFamily="50" charset="0"/>
              </a:rPr>
              <a:t>en Kit told Sam his 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idea</a:t>
            </a:r>
            <a:r>
              <a:rPr lang="en-GB" sz="2000" dirty="0">
                <a:solidFill>
                  <a:sysClr val="windowText" lastClr="000000"/>
                </a:solidFill>
                <a:latin typeface="Twinkl" pitchFamily="50" charset="0"/>
              </a:rPr>
              <a:t>, she wasn’t very s</a:t>
            </a:r>
            <a:r>
              <a:rPr lang="en-GB" sz="2000" u="sng" dirty="0">
                <a:solidFill>
                  <a:sysClr val="windowText" lastClr="000000"/>
                </a:solidFill>
                <a:latin typeface="Twinkl" pitchFamily="50" charset="0"/>
              </a:rPr>
              <a:t>ure</a:t>
            </a:r>
            <a:r>
              <a:rPr lang="en-GB" sz="2000" dirty="0">
                <a:solidFill>
                  <a:sysClr val="windowText" lastClr="000000"/>
                </a:solidFill>
                <a:latin typeface="Twinkl" pitchFamily="50" charset="0"/>
              </a:rPr>
              <a:t> ab</a:t>
            </a:r>
            <a:r>
              <a:rPr lang="en-GB" sz="2000" u="sng" dirty="0">
                <a:solidFill>
                  <a:sysClr val="windowText" lastClr="000000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ysClr val="windowText" lastClr="000000"/>
                </a:solidFill>
                <a:latin typeface="Twinkl" pitchFamily="50" charset="0"/>
              </a:rPr>
              <a:t>t it. “But the wi</a:t>
            </a:r>
            <a:r>
              <a:rPr lang="en-GB" sz="2000" u="sng" dirty="0">
                <a:solidFill>
                  <a:sysClr val="windowText" lastClr="000000"/>
                </a:solidFill>
                <a:latin typeface="Twinkl" pitchFamily="50" charset="0"/>
              </a:rPr>
              <a:t>tch</a:t>
            </a:r>
            <a:r>
              <a:rPr lang="en-GB" sz="2000" dirty="0">
                <a:solidFill>
                  <a:sysClr val="windowText" lastClr="000000"/>
                </a:solidFill>
                <a:latin typeface="Twinkl" pitchFamily="50" charset="0"/>
              </a:rPr>
              <a:t> in ‘Hansel and Gretel’ isn’t nice at all,” said Sam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Twinkl" pitchFamily="50" charset="0"/>
              </a:rPr>
              <a:t>nervously</a:t>
            </a:r>
            <a:r>
              <a:rPr lang="en-GB" sz="2000" dirty="0">
                <a:solidFill>
                  <a:sysClr val="windowText" lastClr="000000"/>
                </a:solidFill>
                <a:latin typeface="Twinkl" pitchFamily="50" charset="0"/>
              </a:rPr>
              <a:t>. </a:t>
            </a:r>
          </a:p>
          <a:p>
            <a:r>
              <a:rPr lang="en-GB" sz="2000" dirty="0">
                <a:solidFill>
                  <a:sysClr val="windowText" lastClr="000000"/>
                </a:solidFill>
                <a:latin typeface="Twinkl" pitchFamily="50" charset="0"/>
              </a:rPr>
              <a:t>“Yes, but we are not Hansel and Gretel,” said Kit. “We are Kit and Sam – a p</a:t>
            </a:r>
            <a:r>
              <a:rPr lang="en-GB" sz="2000" u="sng" dirty="0">
                <a:solidFill>
                  <a:sysClr val="windowText" lastClr="000000"/>
                </a:solidFill>
                <a:latin typeface="Twinkl" pitchFamily="50" charset="0"/>
              </a:rPr>
              <a:t>ower</a:t>
            </a:r>
            <a:r>
              <a:rPr lang="en-GB" sz="2000" dirty="0">
                <a:solidFill>
                  <a:sysClr val="windowText" lastClr="000000"/>
                </a:solidFill>
                <a:latin typeface="Twinkl" pitchFamily="50" charset="0"/>
              </a:rPr>
              <a:t>ful wi</a:t>
            </a:r>
            <a:r>
              <a:rPr lang="en-GB" sz="2000" u="sng" dirty="0">
                <a:solidFill>
                  <a:sysClr val="windowText" lastClr="000000"/>
                </a:solidFill>
                <a:latin typeface="Twinkl" pitchFamily="50" charset="0"/>
              </a:rPr>
              <a:t>tch</a:t>
            </a:r>
            <a:r>
              <a:rPr lang="en-GB" sz="2000" dirty="0">
                <a:solidFill>
                  <a:sysClr val="windowText" lastClr="000000"/>
                </a:solidFill>
                <a:latin typeface="Twinkl" pitchFamily="50" charset="0"/>
              </a:rPr>
              <a:t> and m</a:t>
            </a:r>
            <a:r>
              <a:rPr lang="en-GB" sz="2000" u="sng" dirty="0">
                <a:solidFill>
                  <a:sysClr val="windowText" lastClr="000000"/>
                </a:solidFill>
                <a:latin typeface="Twinkl" pitchFamily="50" charset="0"/>
              </a:rPr>
              <a:t>igh</a:t>
            </a:r>
            <a:r>
              <a:rPr lang="en-GB" sz="2000" dirty="0">
                <a:solidFill>
                  <a:sysClr val="windowText" lastClr="000000"/>
                </a:solidFill>
                <a:latin typeface="Twinkl" pitchFamily="50" charset="0"/>
              </a:rPr>
              <a:t>ty wiz</a:t>
            </a:r>
            <a:r>
              <a:rPr lang="en-GB" sz="2000" u="sng" dirty="0">
                <a:solidFill>
                  <a:sysClr val="windowText" lastClr="000000"/>
                </a:solidFill>
                <a:latin typeface="Twinkl" pitchFamily="50" charset="0"/>
              </a:rPr>
              <a:t>ar</a:t>
            </a:r>
            <a:r>
              <a:rPr lang="en-GB" sz="2000" dirty="0">
                <a:solidFill>
                  <a:sysClr val="windowText" lastClr="000000"/>
                </a:solidFill>
                <a:latin typeface="Twinkl" pitchFamily="50" charset="0"/>
              </a:rPr>
              <a:t>d.”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233642" y="5891831"/>
            <a:ext cx="0" cy="25667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>
            <a:extLst>
              <a:ext uri="{FF2B5EF4-FFF2-40B4-BE49-F238E27FC236}">
                <a16:creationId xmlns:a16="http://schemas.microsoft.com/office/drawing/2014/main" xmlns="" id="{5FAE9A7B-D04F-457B-8D6A-066606A47A35}"/>
              </a:ext>
            </a:extLst>
          </p:cNvPr>
          <p:cNvSpPr/>
          <p:nvPr/>
        </p:nvSpPr>
        <p:spPr>
          <a:xfrm rot="7906188">
            <a:off x="4651012" y="5165695"/>
            <a:ext cx="341855" cy="35552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33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5" y="433113"/>
            <a:ext cx="8269357" cy="5957334"/>
          </a:xfrm>
          <a:prstGeom prst="roundRect">
            <a:avLst>
              <a:gd name="adj" fmla="val 3269"/>
            </a:avLst>
          </a:prstGeom>
          <a:ln w="28575"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30" y="1487943"/>
            <a:ext cx="2608460" cy="416705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07" y="1633383"/>
            <a:ext cx="2272826" cy="403642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26" name="Rectangle: Rounded Corners 10">
            <a:extLst>
              <a:ext uri="{FF2B5EF4-FFF2-40B4-BE49-F238E27FC236}">
                <a16:creationId xmlns:a16="http://schemas.microsoft.com/office/drawing/2014/main" xmlns="" id="{D106C8EB-9F80-4C8B-8855-A68A78CF0214}"/>
              </a:ext>
            </a:extLst>
          </p:cNvPr>
          <p:cNvSpPr/>
          <p:nvPr/>
        </p:nvSpPr>
        <p:spPr>
          <a:xfrm>
            <a:off x="647700" y="4777099"/>
            <a:ext cx="7839075" cy="1436377"/>
          </a:xfrm>
          <a:prstGeom prst="roundRect">
            <a:avLst>
              <a:gd name="adj" fmla="val 68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“OK,” said Sam. “Where do we find a wi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tch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en?”</a:t>
            </a:r>
          </a:p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at’s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ea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sy,” said Kit. “They live in magical forests. We’ll h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ea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d to one and s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what we can find.” Kit and Sam just had time to grab their hats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Twinkl" pitchFamily="50" charset="0"/>
              </a:rPr>
              <a:t>before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the r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m began to fade. </a:t>
            </a: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xmlns="" id="{5FAE9A7B-D04F-457B-8D6A-066606A47A35}"/>
              </a:ext>
            </a:extLst>
          </p:cNvPr>
          <p:cNvSpPr/>
          <p:nvPr/>
        </p:nvSpPr>
        <p:spPr>
          <a:xfrm rot="7906188">
            <a:off x="6950077" y="5487912"/>
            <a:ext cx="341855" cy="35552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xmlns="" id="{5FAE9A7B-D04F-457B-8D6A-066606A47A35}"/>
              </a:ext>
            </a:extLst>
          </p:cNvPr>
          <p:cNvSpPr/>
          <p:nvPr/>
        </p:nvSpPr>
        <p:spPr>
          <a:xfrm rot="7906188">
            <a:off x="4946986" y="5787260"/>
            <a:ext cx="341855" cy="35552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01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56" y="2429691"/>
            <a:ext cx="2907518" cy="4644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9" y="2368731"/>
            <a:ext cx="2628635" cy="4668322"/>
          </a:xfrm>
          <a:prstGeom prst="rect">
            <a:avLst/>
          </a:prstGeom>
        </p:spPr>
      </p:pic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xmlns="" id="{D106C8EB-9F80-4C8B-8855-A68A78CF0214}"/>
              </a:ext>
            </a:extLst>
          </p:cNvPr>
          <p:cNvSpPr/>
          <p:nvPr/>
        </p:nvSpPr>
        <p:spPr>
          <a:xfrm>
            <a:off x="2564402" y="5681663"/>
            <a:ext cx="4106862" cy="436562"/>
          </a:xfrm>
          <a:prstGeom prst="roundRect">
            <a:avLst>
              <a:gd name="adj" fmla="val 10033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The adventure continues next lesson!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61052" y="704850"/>
            <a:ext cx="6913562" cy="731838"/>
          </a:xfrm>
        </p:spPr>
        <p:txBody>
          <a:bodyPr/>
          <a:lstStyle/>
          <a:p>
            <a:pPr algn="ctr" eaLnBrk="1" hangingPunct="1"/>
            <a:r>
              <a:rPr lang="en-GB" altLang="en-US" dirty="0"/>
              <a:t>Today, we have learnt…</a:t>
            </a:r>
            <a:endParaRPr lang="en-GB" altLang="en-US" b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13015C4B-4D49-4CDB-BF1B-82022CB223BA}"/>
              </a:ext>
            </a:extLst>
          </p:cNvPr>
          <p:cNvSpPr txBox="1">
            <a:spLocks/>
          </p:cNvSpPr>
          <p:nvPr/>
        </p:nvSpPr>
        <p:spPr bwMode="auto">
          <a:xfrm>
            <a:off x="838835" y="2457650"/>
            <a:ext cx="726884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9600" b="0" dirty="0"/>
              <a:t> </a:t>
            </a:r>
            <a:r>
              <a:rPr lang="en-GB" altLang="en-US" sz="7200" dirty="0" err="1">
                <a:latin typeface="+mn-lt"/>
              </a:rPr>
              <a:t>tch</a:t>
            </a:r>
            <a:r>
              <a:rPr lang="en-GB" altLang="en-US" sz="7200" dirty="0">
                <a:latin typeface="+mn-lt"/>
              </a:rPr>
              <a:t> </a:t>
            </a:r>
            <a:r>
              <a:rPr lang="en-GB" altLang="en-US" sz="7200" b="0" dirty="0">
                <a:latin typeface="+mn-lt"/>
              </a:rPr>
              <a:t>saying</a:t>
            </a:r>
            <a:r>
              <a:rPr lang="en-GB" altLang="en-US" sz="7200" dirty="0">
                <a:latin typeface="+mn-lt"/>
              </a:rPr>
              <a:t> /</a:t>
            </a:r>
            <a:r>
              <a:rPr lang="en-GB" altLang="en-US" sz="7200" dirty="0" err="1">
                <a:latin typeface="+mn-lt"/>
              </a:rPr>
              <a:t>ch</a:t>
            </a:r>
            <a:r>
              <a:rPr lang="en-GB" altLang="en-US" sz="7200" dirty="0">
                <a:latin typeface="+mn-lt"/>
              </a:rPr>
              <a:t>/</a:t>
            </a:r>
            <a:endParaRPr lang="en-GB" altLang="en-US" sz="7200" b="0" dirty="0"/>
          </a:p>
        </p:txBody>
      </p:sp>
    </p:spTree>
    <p:extLst>
      <p:ext uri="{BB962C8B-B14F-4D97-AF65-F5344CB8AC3E}">
        <p14:creationId xmlns:p14="http://schemas.microsoft.com/office/powerpoint/2010/main" val="395102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sp>
        <p:nvSpPr>
          <p:cNvPr id="7" name="Speech Bubble">
            <a:extLst>
              <a:ext uri="{FF2B5EF4-FFF2-40B4-BE49-F238E27FC236}">
                <a16:creationId xmlns:a16="http://schemas.microsoft.com/office/drawing/2014/main" xmlns="" id="{AB6F159F-735F-465C-A86F-7DB4A3AA22C9}"/>
              </a:ext>
            </a:extLst>
          </p:cNvPr>
          <p:cNvSpPr/>
          <p:nvPr/>
        </p:nvSpPr>
        <p:spPr>
          <a:xfrm>
            <a:off x="2881313" y="1017588"/>
            <a:ext cx="4491037" cy="595312"/>
          </a:xfrm>
          <a:prstGeom prst="wedgeRoundRectCallout">
            <a:avLst>
              <a:gd name="adj1" fmla="val -43138"/>
              <a:gd name="adj2" fmla="val 9963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Let’s revisit last week’s focus words…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1773238"/>
            <a:ext cx="1296988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peech Bubble">
            <a:extLst>
              <a:ext uri="{FF2B5EF4-FFF2-40B4-BE49-F238E27FC236}">
                <a16:creationId xmlns:a16="http://schemas.microsoft.com/office/drawing/2014/main" xmlns="" id="{AB6F159F-735F-465C-A86F-7DB4A3AA22C9}"/>
              </a:ext>
            </a:extLst>
          </p:cNvPr>
          <p:cNvSpPr/>
          <p:nvPr/>
        </p:nvSpPr>
        <p:spPr>
          <a:xfrm>
            <a:off x="3554413" y="2676525"/>
            <a:ext cx="4491037" cy="595313"/>
          </a:xfrm>
          <a:prstGeom prst="wedgeRoundRectCallout">
            <a:avLst>
              <a:gd name="adj1" fmla="val -40344"/>
              <a:gd name="adj2" fmla="val -8234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I’ll say them and you write them down!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E5EADEF-1352-4389-8538-900F1017892E}"/>
              </a:ext>
            </a:extLst>
          </p:cNvPr>
          <p:cNvSpPr/>
          <p:nvPr/>
        </p:nvSpPr>
        <p:spPr>
          <a:xfrm>
            <a:off x="942975" y="827088"/>
            <a:ext cx="1512888" cy="15113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E5EADEF-1352-4389-8538-900F1017892E}"/>
              </a:ext>
            </a:extLst>
          </p:cNvPr>
          <p:cNvSpPr/>
          <p:nvPr/>
        </p:nvSpPr>
        <p:spPr>
          <a:xfrm>
            <a:off x="4632325" y="827088"/>
            <a:ext cx="1512888" cy="15113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E5EADEF-1352-4389-8538-900F1017892E}"/>
              </a:ext>
            </a:extLst>
          </p:cNvPr>
          <p:cNvSpPr/>
          <p:nvPr/>
        </p:nvSpPr>
        <p:spPr>
          <a:xfrm>
            <a:off x="2814638" y="827088"/>
            <a:ext cx="1512887" cy="15113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DFF8133-F4C2-4136-8B1B-792BDF15EE5F}"/>
              </a:ext>
            </a:extLst>
          </p:cNvPr>
          <p:cNvSpPr/>
          <p:nvPr/>
        </p:nvSpPr>
        <p:spPr>
          <a:xfrm>
            <a:off x="2730500" y="4814888"/>
            <a:ext cx="1512888" cy="15113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F99DE55-42C0-4AD2-BA40-B317184ED43D}"/>
              </a:ext>
            </a:extLst>
          </p:cNvPr>
          <p:cNvSpPr/>
          <p:nvPr/>
        </p:nvSpPr>
        <p:spPr>
          <a:xfrm>
            <a:off x="942975" y="2809875"/>
            <a:ext cx="1512888" cy="15128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315F5022-31BA-4E26-ADF7-654487CF665F}"/>
              </a:ext>
            </a:extLst>
          </p:cNvPr>
          <p:cNvSpPr/>
          <p:nvPr/>
        </p:nvSpPr>
        <p:spPr>
          <a:xfrm>
            <a:off x="2803525" y="2783749"/>
            <a:ext cx="1511300" cy="15128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C81BC427-E027-492D-94EC-4353BA523C8A}"/>
              </a:ext>
            </a:extLst>
          </p:cNvPr>
          <p:cNvSpPr/>
          <p:nvPr/>
        </p:nvSpPr>
        <p:spPr>
          <a:xfrm>
            <a:off x="4637088" y="2809875"/>
            <a:ext cx="1512887" cy="15128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04EC78F-FD89-4558-BC0B-DDBB0C7708A2}"/>
              </a:ext>
            </a:extLst>
          </p:cNvPr>
          <p:cNvSpPr/>
          <p:nvPr/>
        </p:nvSpPr>
        <p:spPr>
          <a:xfrm>
            <a:off x="914400" y="4811713"/>
            <a:ext cx="1511300" cy="151288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982663"/>
            <a:ext cx="1100137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DFF8133-F4C2-4136-8B1B-792BDF15EE5F}"/>
              </a:ext>
            </a:extLst>
          </p:cNvPr>
          <p:cNvSpPr/>
          <p:nvPr/>
        </p:nvSpPr>
        <p:spPr>
          <a:xfrm>
            <a:off x="4637088" y="4814888"/>
            <a:ext cx="1512887" cy="15113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DFF8133-F4C2-4136-8B1B-792BDF15EE5F}"/>
              </a:ext>
            </a:extLst>
          </p:cNvPr>
          <p:cNvSpPr/>
          <p:nvPr/>
        </p:nvSpPr>
        <p:spPr>
          <a:xfrm>
            <a:off x="6494463" y="4814888"/>
            <a:ext cx="1512887" cy="15113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56" name="MONDAY"/>
          <p:cNvGrpSpPr>
            <a:grpSpLocks/>
          </p:cNvGrpSpPr>
          <p:nvPr/>
        </p:nvGrpSpPr>
        <p:grpSpPr bwMode="auto">
          <a:xfrm>
            <a:off x="1420813" y="581025"/>
            <a:ext cx="557212" cy="558800"/>
            <a:chOff x="6300192" y="2204864"/>
            <a:chExt cx="900100" cy="9001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D1AFF506-9659-4005-8C6E-0497C602C3DA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xmlns="" id="{2166C1B5-EF1D-43A1-BD80-D7C6E3FA523E}"/>
                </a:ext>
              </a:extLst>
            </p:cNvPr>
            <p:cNvSpPr/>
            <p:nvPr/>
          </p:nvSpPr>
          <p:spPr>
            <a:xfrm rot="5400000">
              <a:off x="6558701" y="2417708"/>
              <a:ext cx="552334" cy="474411"/>
            </a:xfrm>
            <a:prstGeom prst="triangle">
              <a:avLst/>
            </a:prstGeom>
            <a:solidFill>
              <a:srgbClr val="F9B000"/>
            </a:solidFill>
            <a:ln w="28575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47" name="TUESDAY"/>
          <p:cNvGrpSpPr>
            <a:grpSpLocks/>
          </p:cNvGrpSpPr>
          <p:nvPr/>
        </p:nvGrpSpPr>
        <p:grpSpPr bwMode="auto">
          <a:xfrm>
            <a:off x="3279775" y="581025"/>
            <a:ext cx="558800" cy="558800"/>
            <a:chOff x="6300192" y="2204864"/>
            <a:chExt cx="900100" cy="90010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5D03A784-0D04-4300-9D19-5D49BF877B05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xmlns="" id="{B2AC6FAD-A860-4097-BF61-D04A690767A3}"/>
                </a:ext>
              </a:extLst>
            </p:cNvPr>
            <p:cNvSpPr/>
            <p:nvPr/>
          </p:nvSpPr>
          <p:spPr>
            <a:xfrm rot="5400000">
              <a:off x="6558460" y="2417103"/>
              <a:ext cx="552334" cy="475621"/>
            </a:xfrm>
            <a:prstGeom prst="triangle">
              <a:avLst/>
            </a:prstGeom>
            <a:solidFill>
              <a:srgbClr val="F9B000"/>
            </a:solidFill>
            <a:ln w="28575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41" name="FRESHER"/>
          <p:cNvGrpSpPr>
            <a:grpSpLocks/>
          </p:cNvGrpSpPr>
          <p:nvPr/>
        </p:nvGrpSpPr>
        <p:grpSpPr bwMode="auto">
          <a:xfrm>
            <a:off x="1401763" y="2533650"/>
            <a:ext cx="557212" cy="558800"/>
            <a:chOff x="6300192" y="2204864"/>
            <a:chExt cx="900100" cy="90010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B2CE3065-3E92-48FB-A92E-D8EAF384B167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xmlns="" id="{0A9F0AA9-C26B-45E3-B1C0-000F4E1A738A}"/>
                </a:ext>
              </a:extLst>
            </p:cNvPr>
            <p:cNvSpPr/>
            <p:nvPr/>
          </p:nvSpPr>
          <p:spPr>
            <a:xfrm rot="5400000">
              <a:off x="6558701" y="2417708"/>
              <a:ext cx="552334" cy="474411"/>
            </a:xfrm>
            <a:prstGeom prst="triangle">
              <a:avLst/>
            </a:prstGeom>
            <a:solidFill>
              <a:srgbClr val="F9B000"/>
            </a:solidFill>
            <a:ln w="28575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50" name="QUICKER"/>
          <p:cNvGrpSpPr>
            <a:grpSpLocks/>
          </p:cNvGrpSpPr>
          <p:nvPr/>
        </p:nvGrpSpPr>
        <p:grpSpPr bwMode="auto">
          <a:xfrm>
            <a:off x="3279775" y="2565400"/>
            <a:ext cx="558800" cy="558800"/>
            <a:chOff x="6300192" y="2204864"/>
            <a:chExt cx="900100" cy="9001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853A4E94-A618-433C-BA9B-973CC999BB71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xmlns="" id="{F9828CF1-0247-4EA0-A364-F13E7D633BC9}"/>
                </a:ext>
              </a:extLst>
            </p:cNvPr>
            <p:cNvSpPr/>
            <p:nvPr/>
          </p:nvSpPr>
          <p:spPr>
            <a:xfrm rot="5400000">
              <a:off x="6558460" y="2417103"/>
              <a:ext cx="552334" cy="475621"/>
            </a:xfrm>
            <a:prstGeom prst="triangle">
              <a:avLst/>
            </a:prstGeom>
            <a:solidFill>
              <a:srgbClr val="F9B000"/>
            </a:solidFill>
            <a:ln w="28575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53" name="COLDER"/>
          <p:cNvGrpSpPr>
            <a:grpSpLocks/>
          </p:cNvGrpSpPr>
          <p:nvPr/>
        </p:nvGrpSpPr>
        <p:grpSpPr bwMode="auto">
          <a:xfrm>
            <a:off x="5114925" y="2551113"/>
            <a:ext cx="557213" cy="558800"/>
            <a:chOff x="6300192" y="2204864"/>
            <a:chExt cx="900100" cy="90010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D4D994E9-E65E-46FF-B1BA-E935D065C276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xmlns="" id="{88815AE0-189B-4055-BA6B-FCEDDC949881}"/>
                </a:ext>
              </a:extLst>
            </p:cNvPr>
            <p:cNvSpPr/>
            <p:nvPr/>
          </p:nvSpPr>
          <p:spPr>
            <a:xfrm rot="5400000">
              <a:off x="6558700" y="2417708"/>
              <a:ext cx="552334" cy="474412"/>
            </a:xfrm>
            <a:prstGeom prst="triangle">
              <a:avLst/>
            </a:prstGeom>
            <a:solidFill>
              <a:srgbClr val="F9B000"/>
            </a:solidFill>
            <a:ln w="28575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35" name="FRESHEST"/>
          <p:cNvGrpSpPr>
            <a:grpSpLocks/>
          </p:cNvGrpSpPr>
          <p:nvPr/>
        </p:nvGrpSpPr>
        <p:grpSpPr bwMode="auto">
          <a:xfrm>
            <a:off x="3228975" y="4568825"/>
            <a:ext cx="557213" cy="558800"/>
            <a:chOff x="6300192" y="2204864"/>
            <a:chExt cx="900100" cy="9001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E6565C22-C050-4092-B2FC-BE1D5ED1058C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xmlns="" id="{C0F865A8-02AE-4DFF-9D11-7BA56D35BDD4}"/>
                </a:ext>
              </a:extLst>
            </p:cNvPr>
            <p:cNvSpPr/>
            <p:nvPr/>
          </p:nvSpPr>
          <p:spPr>
            <a:xfrm rot="5400000">
              <a:off x="6558700" y="2417708"/>
              <a:ext cx="552334" cy="474412"/>
            </a:xfrm>
            <a:prstGeom prst="triangle">
              <a:avLst/>
            </a:prstGeom>
            <a:solidFill>
              <a:srgbClr val="F9B000"/>
            </a:solidFill>
            <a:ln w="28575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59" name="QUICKEST"/>
          <p:cNvGrpSpPr>
            <a:grpSpLocks/>
          </p:cNvGrpSpPr>
          <p:nvPr/>
        </p:nvGrpSpPr>
        <p:grpSpPr bwMode="auto">
          <a:xfrm>
            <a:off x="5134964" y="4594551"/>
            <a:ext cx="557212" cy="558800"/>
            <a:chOff x="6300192" y="2204864"/>
            <a:chExt cx="900100" cy="9001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E6565C22-C050-4092-B2FC-BE1D5ED1058C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xmlns="" id="{C0F865A8-02AE-4DFF-9D11-7BA56D35BDD4}"/>
                </a:ext>
              </a:extLst>
            </p:cNvPr>
            <p:cNvSpPr/>
            <p:nvPr/>
          </p:nvSpPr>
          <p:spPr>
            <a:xfrm rot="5400000">
              <a:off x="6558701" y="2417708"/>
              <a:ext cx="552334" cy="474411"/>
            </a:xfrm>
            <a:prstGeom prst="triangle">
              <a:avLst/>
            </a:prstGeom>
            <a:solidFill>
              <a:srgbClr val="F9B000"/>
            </a:solidFill>
            <a:ln w="28575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44" name="COLDEST"/>
          <p:cNvGrpSpPr>
            <a:grpSpLocks/>
          </p:cNvGrpSpPr>
          <p:nvPr/>
        </p:nvGrpSpPr>
        <p:grpSpPr bwMode="auto">
          <a:xfrm>
            <a:off x="6992938" y="4568825"/>
            <a:ext cx="557212" cy="558800"/>
            <a:chOff x="6300192" y="2204864"/>
            <a:chExt cx="900100" cy="9001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E6565C22-C050-4092-B2FC-BE1D5ED1058C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xmlns="" id="{C0F865A8-02AE-4DFF-9D11-7BA56D35BDD4}"/>
                </a:ext>
              </a:extLst>
            </p:cNvPr>
            <p:cNvSpPr/>
            <p:nvPr/>
          </p:nvSpPr>
          <p:spPr>
            <a:xfrm rot="5400000">
              <a:off x="6558701" y="2417708"/>
              <a:ext cx="552334" cy="474411"/>
            </a:xfrm>
            <a:prstGeom prst="triangle">
              <a:avLst/>
            </a:prstGeom>
            <a:solidFill>
              <a:srgbClr val="F9B000"/>
            </a:solidFill>
            <a:ln w="28575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8" y="1205016"/>
            <a:ext cx="1009328" cy="9708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387" y="1165827"/>
            <a:ext cx="1009328" cy="970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969" t="-12524" r="-51711" b="49905"/>
          <a:stretch/>
        </p:blipFill>
        <p:spPr>
          <a:xfrm>
            <a:off x="4650378" y="888275"/>
            <a:ext cx="1523999" cy="1436914"/>
          </a:xfrm>
          <a:prstGeom prst="ellipse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96" y="3257007"/>
            <a:ext cx="1132115" cy="73990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749" y="3367891"/>
            <a:ext cx="1120119" cy="49000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063" y="5212202"/>
            <a:ext cx="817897" cy="92298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5881">
            <a:off x="5292252" y="3193983"/>
            <a:ext cx="189681" cy="9946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30" t="-14815" r="-39978" b="55556"/>
          <a:stretch/>
        </p:blipFill>
        <p:spPr>
          <a:xfrm>
            <a:off x="940526" y="4807131"/>
            <a:ext cx="1471748" cy="1497876"/>
          </a:xfrm>
          <a:prstGeom prst="ellipse">
            <a:avLst/>
          </a:prstGeom>
        </p:spPr>
      </p:pic>
      <p:grpSp>
        <p:nvGrpSpPr>
          <p:cNvPr id="38" name="LOUDEST"/>
          <p:cNvGrpSpPr>
            <a:grpSpLocks/>
          </p:cNvGrpSpPr>
          <p:nvPr/>
        </p:nvGrpSpPr>
        <p:grpSpPr bwMode="auto">
          <a:xfrm>
            <a:off x="1390650" y="4567238"/>
            <a:ext cx="558800" cy="557212"/>
            <a:chOff x="6300192" y="2204864"/>
            <a:chExt cx="900100" cy="9001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6904401B-2197-4667-9BF9-4AA7F08CC565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xmlns="" id="{C82B634D-03DF-4605-9B9F-329D5733EEB8}"/>
                </a:ext>
              </a:extLst>
            </p:cNvPr>
            <p:cNvSpPr/>
            <p:nvPr/>
          </p:nvSpPr>
          <p:spPr>
            <a:xfrm rot="5400000">
              <a:off x="6558956" y="2417103"/>
              <a:ext cx="551343" cy="475621"/>
            </a:xfrm>
            <a:prstGeom prst="triangle">
              <a:avLst/>
            </a:prstGeom>
            <a:solidFill>
              <a:srgbClr val="F9B000"/>
            </a:solidFill>
            <a:ln w="28575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pic>
        <p:nvPicPr>
          <p:cNvPr id="70" name="Picture 69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224" y="5235999"/>
            <a:ext cx="674381" cy="109077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69" y="5460274"/>
            <a:ext cx="1349741" cy="471485"/>
          </a:xfrm>
          <a:prstGeom prst="rect">
            <a:avLst/>
          </a:prstGeom>
        </p:spPr>
      </p:pic>
      <p:pic>
        <p:nvPicPr>
          <p:cNvPr id="7" name="fres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970817" y="511296"/>
            <a:ext cx="609600" cy="609600"/>
          </a:xfrm>
          <a:prstGeom prst="rect">
            <a:avLst/>
          </a:prstGeom>
        </p:spPr>
      </p:pic>
      <p:pic>
        <p:nvPicPr>
          <p:cNvPr id="8" name="fresh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970817" y="1148752"/>
            <a:ext cx="609600" cy="609600"/>
          </a:xfrm>
          <a:prstGeom prst="rect">
            <a:avLst/>
          </a:prstGeom>
        </p:spPr>
      </p:pic>
      <p:pic>
        <p:nvPicPr>
          <p:cNvPr id="9" name="loud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970817" y="1786208"/>
            <a:ext cx="609600" cy="609600"/>
          </a:xfrm>
          <a:prstGeom prst="rect">
            <a:avLst/>
          </a:prstGeom>
        </p:spPr>
      </p:pic>
      <p:pic>
        <p:nvPicPr>
          <p:cNvPr id="21" name="loudes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970817" y="2423664"/>
            <a:ext cx="609600" cy="609600"/>
          </a:xfrm>
          <a:prstGeom prst="rect">
            <a:avLst/>
          </a:prstGeom>
        </p:spPr>
      </p:pic>
      <p:pic>
        <p:nvPicPr>
          <p:cNvPr id="22" name="Monda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970817" y="3061120"/>
            <a:ext cx="609600" cy="609600"/>
          </a:xfrm>
          <a:prstGeom prst="rect">
            <a:avLst/>
          </a:prstGeom>
        </p:spPr>
      </p:pic>
      <p:pic>
        <p:nvPicPr>
          <p:cNvPr id="23" name="quicker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970817" y="3698576"/>
            <a:ext cx="609600" cy="609600"/>
          </a:xfrm>
          <a:prstGeom prst="rect">
            <a:avLst/>
          </a:prstGeom>
        </p:spPr>
      </p:pic>
      <p:pic>
        <p:nvPicPr>
          <p:cNvPr id="24" name="quickest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970817" y="4336032"/>
            <a:ext cx="609600" cy="609600"/>
          </a:xfrm>
          <a:prstGeom prst="rect">
            <a:avLst/>
          </a:prstGeom>
        </p:spPr>
      </p:pic>
      <p:pic>
        <p:nvPicPr>
          <p:cNvPr id="25" name="Tuesday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970817" y="4973488"/>
            <a:ext cx="609600" cy="609600"/>
          </a:xfrm>
          <a:prstGeom prst="rect">
            <a:avLst/>
          </a:prstGeom>
        </p:spPr>
      </p:pic>
      <p:pic>
        <p:nvPicPr>
          <p:cNvPr id="26" name="colder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970817" y="5610944"/>
            <a:ext cx="609600" cy="609600"/>
          </a:xfrm>
          <a:prstGeom prst="rect">
            <a:avLst/>
          </a:prstGeom>
        </p:spPr>
      </p:pic>
      <p:pic>
        <p:nvPicPr>
          <p:cNvPr id="27" name="coldest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970817" y="6248400"/>
            <a:ext cx="609600" cy="609600"/>
          </a:xfrm>
          <a:prstGeom prst="rect">
            <a:avLst/>
          </a:prstGeom>
        </p:spPr>
      </p:pic>
      <p:grpSp>
        <p:nvGrpSpPr>
          <p:cNvPr id="32" name="LOUDER"/>
          <p:cNvGrpSpPr>
            <a:grpSpLocks/>
          </p:cNvGrpSpPr>
          <p:nvPr/>
        </p:nvGrpSpPr>
        <p:grpSpPr bwMode="auto">
          <a:xfrm>
            <a:off x="5114925" y="581025"/>
            <a:ext cx="557213" cy="558800"/>
            <a:chOff x="6300192" y="2204864"/>
            <a:chExt cx="900100" cy="9001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B483627B-AEA5-4346-A770-6106ECAB7990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xmlns="" id="{03EC849F-F8F7-48FC-AFCB-EABAB92F2A5B}"/>
                </a:ext>
              </a:extLst>
            </p:cNvPr>
            <p:cNvSpPr/>
            <p:nvPr/>
          </p:nvSpPr>
          <p:spPr>
            <a:xfrm rot="5400000">
              <a:off x="6558700" y="2417708"/>
              <a:ext cx="552334" cy="474412"/>
            </a:xfrm>
            <a:prstGeom prst="triangle">
              <a:avLst/>
            </a:prstGeom>
            <a:solidFill>
              <a:srgbClr val="F9B000"/>
            </a:solidFill>
            <a:ln w="28575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84243929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8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0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7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693863"/>
            <a:ext cx="2381250" cy="808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">
            <a:extLst>
              <a:ext uri="{FF2B5EF4-FFF2-40B4-BE49-F238E27FC236}">
                <a16:creationId xmlns:a16="http://schemas.microsoft.com/office/drawing/2014/main" xmlns="" id="{AB6F159F-735F-465C-A86F-7DB4A3AA22C9}"/>
              </a:ext>
            </a:extLst>
          </p:cNvPr>
          <p:cNvSpPr/>
          <p:nvPr/>
        </p:nvSpPr>
        <p:spPr>
          <a:xfrm>
            <a:off x="827088" y="836613"/>
            <a:ext cx="6262687" cy="660400"/>
          </a:xfrm>
          <a:prstGeom prst="wedgeRoundRectCallout">
            <a:avLst>
              <a:gd name="adj1" fmla="val 38751"/>
              <a:gd name="adj2" fmla="val 6846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Here are this week’s focus words for reading…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93C4F84-FA27-4D93-B7AC-01BFD66D1E25}"/>
              </a:ext>
            </a:extLst>
          </p:cNvPr>
          <p:cNvSpPr txBox="1"/>
          <p:nvPr/>
        </p:nvSpPr>
        <p:spPr>
          <a:xfrm>
            <a:off x="2136405" y="2348880"/>
            <a:ext cx="3192679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8000" b="1" dirty="0">
                <a:ln w="12700">
                  <a:noFill/>
                </a:ln>
                <a:solidFill>
                  <a:srgbClr val="FAB000"/>
                </a:solidFill>
              </a:rPr>
              <a:t>door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93C4F84-FA27-4D93-B7AC-01BFD66D1E25}"/>
              </a:ext>
            </a:extLst>
          </p:cNvPr>
          <p:cNvSpPr txBox="1"/>
          <p:nvPr/>
        </p:nvSpPr>
        <p:spPr>
          <a:xfrm>
            <a:off x="1979087" y="3857856"/>
            <a:ext cx="3389325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8000" b="1" dirty="0">
                <a:ln w="12700">
                  <a:noFill/>
                </a:ln>
                <a:solidFill>
                  <a:srgbClr val="FAB000"/>
                </a:solidFill>
              </a:rPr>
              <a:t>floor</a:t>
            </a:r>
          </a:p>
        </p:txBody>
      </p:sp>
    </p:spTree>
    <p:extLst>
      <p:ext uri="{BB962C8B-B14F-4D97-AF65-F5344CB8AC3E}">
        <p14:creationId xmlns:p14="http://schemas.microsoft.com/office/powerpoint/2010/main" val="38386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Tricky Word Trickery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75656" y="3068960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door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9912" y="4869160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door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00192" y="4869160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door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03648" y="4941168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floor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51920" y="2996952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floor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28184" y="2924944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floor</a:t>
            </a:r>
          </a:p>
        </p:txBody>
      </p:sp>
      <p:sp>
        <p:nvSpPr>
          <p:cNvPr id="12" name="Rectangle: Rounded Corners 10">
            <a:extLst>
              <a:ext uri="{FF2B5EF4-FFF2-40B4-BE49-F238E27FC236}">
                <a16:creationId xmlns:a16="http://schemas.microsoft.com/office/drawing/2014/main" xmlns="" id="{D106C8EB-9F80-4C8B-8855-A68A78CF0214}"/>
              </a:ext>
            </a:extLst>
          </p:cNvPr>
          <p:cNvSpPr/>
          <p:nvPr/>
        </p:nvSpPr>
        <p:spPr>
          <a:xfrm>
            <a:off x="684213" y="1412776"/>
            <a:ext cx="7769225" cy="650577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Click to reveal the words.</a:t>
            </a:r>
            <a:endParaRPr lang="en-GB" sz="2000" dirty="0">
              <a:solidFill>
                <a:schemeClr val="tx1"/>
              </a:solidFill>
              <a:latin typeface="Twinkl" pitchFamily="50" charset="0"/>
            </a:endParaRPr>
          </a:p>
        </p:txBody>
      </p:sp>
      <p:pic>
        <p:nvPicPr>
          <p:cNvPr id="2" name="Black Ha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337671"/>
            <a:ext cx="2138204" cy="1795969"/>
          </a:xfrm>
          <a:prstGeom prst="rect">
            <a:avLst/>
          </a:prstGeom>
        </p:spPr>
      </p:pic>
      <p:pic>
        <p:nvPicPr>
          <p:cNvPr id="3" name="blue ha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45">
            <a:off x="6139800" y="2227626"/>
            <a:ext cx="1625949" cy="1872038"/>
          </a:xfrm>
          <a:prstGeom prst="rect">
            <a:avLst/>
          </a:prstGeom>
        </p:spPr>
      </p:pic>
      <p:pic>
        <p:nvPicPr>
          <p:cNvPr id="13" name="crystal ball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349247"/>
            <a:ext cx="1378245" cy="1772816"/>
          </a:xfrm>
          <a:prstGeom prst="rect">
            <a:avLst/>
          </a:prstGeom>
        </p:spPr>
      </p:pic>
      <p:pic>
        <p:nvPicPr>
          <p:cNvPr id="14" name="wan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3719">
            <a:off x="945112" y="5098529"/>
            <a:ext cx="2271122" cy="472457"/>
          </a:xfrm>
          <a:prstGeom prst="rect">
            <a:avLst/>
          </a:prstGeom>
        </p:spPr>
      </p:pic>
      <p:pic>
        <p:nvPicPr>
          <p:cNvPr id="15" name="purple ha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365104"/>
            <a:ext cx="2120755" cy="1727748"/>
          </a:xfrm>
          <a:prstGeom prst="rect">
            <a:avLst/>
          </a:prstGeom>
        </p:spPr>
      </p:pic>
      <p:pic>
        <p:nvPicPr>
          <p:cNvPr id="16" name="cauldr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509120"/>
            <a:ext cx="1579320" cy="144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1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xplosion 2 8"/>
          <p:cNvSpPr/>
          <p:nvPr/>
        </p:nvSpPr>
        <p:spPr>
          <a:xfrm rot="3708416">
            <a:off x="2627784" y="1772816"/>
            <a:ext cx="3888432" cy="3888432"/>
          </a:xfrm>
          <a:prstGeom prst="irregularSeal2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420888"/>
            <a:ext cx="2883564" cy="57778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23" name="Rectangle: Rounded Corners 8">
            <a:extLst>
              <a:ext uri="{FF2B5EF4-FFF2-40B4-BE49-F238E27FC236}">
                <a16:creationId xmlns:a16="http://schemas.microsoft.com/office/drawing/2014/main" xmlns="" id="{3F41F131-55D5-471D-AD1B-E4F88D99453C}"/>
              </a:ext>
            </a:extLst>
          </p:cNvPr>
          <p:cNvSpPr/>
          <p:nvPr/>
        </p:nvSpPr>
        <p:spPr>
          <a:xfrm>
            <a:off x="814388" y="1052513"/>
            <a:ext cx="7515225" cy="1123950"/>
          </a:xfrm>
          <a:prstGeom prst="roundRect">
            <a:avLst>
              <a:gd name="adj" fmla="val 754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Today, we are learning to read words that contain </a:t>
            </a:r>
            <a:r>
              <a:rPr lang="en-GB" sz="2400" b="1" dirty="0" err="1">
                <a:solidFill>
                  <a:schemeClr val="tx1"/>
                </a:solidFill>
                <a:latin typeface="Twinkl" pitchFamily="50" charset="0"/>
              </a:rPr>
              <a:t>tch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saying /</a:t>
            </a:r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ch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/.</a:t>
            </a:r>
            <a:endParaRPr lang="en-GB" sz="4800" dirty="0">
              <a:solidFill>
                <a:schemeClr val="tx1"/>
              </a:solidFill>
              <a:latin typeface="Twinkl" pitchFamily="50" charset="0"/>
            </a:endParaRPr>
          </a:p>
        </p:txBody>
      </p:sp>
      <p:grpSp>
        <p:nvGrpSpPr>
          <p:cNvPr id="24" name="Kit's teachings"/>
          <p:cNvGrpSpPr>
            <a:grpSpLocks/>
          </p:cNvGrpSpPr>
          <p:nvPr/>
        </p:nvGrpSpPr>
        <p:grpSpPr bwMode="auto">
          <a:xfrm>
            <a:off x="720725" y="5157788"/>
            <a:ext cx="4464050" cy="1008062"/>
            <a:chOff x="683568" y="5157192"/>
            <a:chExt cx="4464496" cy="1008112"/>
          </a:xfrm>
        </p:grpSpPr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xmlns="" id="{609CDF5D-F034-46B3-9510-21EA080CF73B}"/>
                </a:ext>
              </a:extLst>
            </p:cNvPr>
            <p:cNvSpPr/>
            <p:nvPr/>
          </p:nvSpPr>
          <p:spPr>
            <a:xfrm>
              <a:off x="1475810" y="5517572"/>
              <a:ext cx="3672254" cy="431821"/>
            </a:xfrm>
            <a:prstGeom prst="roundRect">
              <a:avLst>
                <a:gd name="adj" fmla="val 50000"/>
              </a:avLst>
            </a:prstGeom>
            <a:solidFill>
              <a:srgbClr val="FAB00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GB" dirty="0">
                  <a:solidFill>
                    <a:schemeClr val="bg1"/>
                  </a:solidFill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2C0D6527-B0DA-4A00-9208-82A7E907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AB001"/>
              </a:solidFill>
            </a:ln>
          </p:spPr>
        </p:pic>
      </p:grpSp>
      <p:sp>
        <p:nvSpPr>
          <p:cNvPr id="27" name="Kit's teaching bubble">
            <a:extLst>
              <a:ext uri="{FF2B5EF4-FFF2-40B4-BE49-F238E27FC236}">
                <a16:creationId xmlns:a16="http://schemas.microsoft.com/office/drawing/2014/main" xmlns="" id="{B250C7C4-4936-42BB-A175-998F415F4CE4}"/>
              </a:ext>
            </a:extLst>
          </p:cNvPr>
          <p:cNvSpPr/>
          <p:nvPr/>
        </p:nvSpPr>
        <p:spPr>
          <a:xfrm>
            <a:off x="1187624" y="4509120"/>
            <a:ext cx="3941356" cy="848912"/>
          </a:xfrm>
          <a:prstGeom prst="wedgeRoundRectCallout">
            <a:avLst>
              <a:gd name="adj1" fmla="val -40712"/>
              <a:gd name="adj2" fmla="val 67726"/>
              <a:gd name="adj3" fmla="val 16667"/>
            </a:avLst>
          </a:prstGeom>
          <a:solidFill>
            <a:schemeClr val="bg1"/>
          </a:solidFill>
          <a:ln w="28575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‘</a:t>
            </a:r>
            <a:r>
              <a:rPr lang="en-GB" dirty="0" err="1">
                <a:solidFill>
                  <a:schemeClr val="tx1"/>
                </a:solidFill>
                <a:latin typeface="Twinkl" pitchFamily="50" charset="0"/>
              </a:rPr>
              <a:t>tch</a:t>
            </a: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’ is a </a:t>
            </a:r>
            <a:r>
              <a:rPr lang="en-GB" dirty="0" err="1">
                <a:solidFill>
                  <a:schemeClr val="tx1"/>
                </a:solidFill>
                <a:latin typeface="Twinkl" pitchFamily="50" charset="0"/>
              </a:rPr>
              <a:t>trigraph</a:t>
            </a: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 which makes the same sound as the digraph /</a:t>
            </a:r>
            <a:r>
              <a:rPr lang="en-GB" dirty="0" err="1">
                <a:solidFill>
                  <a:schemeClr val="tx1"/>
                </a:solidFill>
                <a:latin typeface="Twinkl" pitchFamily="50" charset="0"/>
              </a:rPr>
              <a:t>ch</a:t>
            </a: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/.</a:t>
            </a:r>
          </a:p>
        </p:txBody>
      </p:sp>
      <p:sp>
        <p:nvSpPr>
          <p:cNvPr id="28" name="Close bubble">
            <a:extLst>
              <a:ext uri="{FF2B5EF4-FFF2-40B4-BE49-F238E27FC236}">
                <a16:creationId xmlns:a16="http://schemas.microsoft.com/office/drawing/2014/main" xmlns="" id="{48FF1DDD-DDC2-40AB-AF1C-61F2EF72D0B9}"/>
              </a:ext>
            </a:extLst>
          </p:cNvPr>
          <p:cNvSpPr/>
          <p:nvPr/>
        </p:nvSpPr>
        <p:spPr>
          <a:xfrm>
            <a:off x="4932040" y="4437112"/>
            <a:ext cx="282575" cy="280987"/>
          </a:xfrm>
          <a:prstGeom prst="ellipse">
            <a:avLst/>
          </a:prstGeom>
          <a:solidFill>
            <a:srgbClr val="FA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81933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7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8" y="404664"/>
            <a:ext cx="8263598" cy="5976664"/>
          </a:xfrm>
          <a:prstGeom prst="roundRect">
            <a:avLst>
              <a:gd name="adj" fmla="val 3803"/>
            </a:avLst>
          </a:prstGeom>
          <a:ln w="28575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53" y="1151465"/>
            <a:ext cx="1209777" cy="371686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48"/>
          <a:stretch/>
        </p:blipFill>
        <p:spPr>
          <a:xfrm>
            <a:off x="5940152" y="692696"/>
            <a:ext cx="2483717" cy="5681978"/>
          </a:xfrm>
          <a:prstGeom prst="rect">
            <a:avLst/>
          </a:prstGeom>
        </p:spPr>
      </p:pic>
      <p:sp>
        <p:nvSpPr>
          <p:cNvPr id="21" name="Rectangle: Rounded Corners 10">
            <a:extLst>
              <a:ext uri="{FF2B5EF4-FFF2-40B4-BE49-F238E27FC236}">
                <a16:creationId xmlns:a16="http://schemas.microsoft.com/office/drawing/2014/main" xmlns="" id="{D106C8EB-9F80-4C8B-8855-A68A78CF0214}"/>
              </a:ext>
            </a:extLst>
          </p:cNvPr>
          <p:cNvSpPr/>
          <p:nvPr/>
        </p:nvSpPr>
        <p:spPr>
          <a:xfrm>
            <a:off x="647700" y="4509120"/>
            <a:ext cx="7839075" cy="1704356"/>
          </a:xfrm>
          <a:prstGeom prst="roundRect">
            <a:avLst>
              <a:gd name="adj" fmla="val 68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Mrs Tan’s class had st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ted r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ea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di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the </a:t>
            </a:r>
            <a:r>
              <a:rPr lang="en-GB" sz="2000" dirty="0" err="1">
                <a:solidFill>
                  <a:schemeClr val="tx1"/>
                </a:solidFill>
                <a:latin typeface="Twinkl" pitchFamily="50" charset="0"/>
              </a:rPr>
              <a:t>f</a:t>
            </a:r>
            <a:r>
              <a:rPr lang="en-GB" sz="2000" u="sng" dirty="0" err="1">
                <a:solidFill>
                  <a:schemeClr val="tx1"/>
                </a:solidFill>
                <a:latin typeface="Twinkl" pitchFamily="50" charset="0"/>
              </a:rPr>
              <a:t>air</a:t>
            </a:r>
            <a:r>
              <a:rPr lang="en-GB" sz="2000" dirty="0" err="1">
                <a:solidFill>
                  <a:schemeClr val="tx1"/>
                </a:solidFill>
                <a:latin typeface="Twinkl" pitchFamily="50" charset="0"/>
              </a:rPr>
              <a:t>ytale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‘Hansel and Gretel’. They loved h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ow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Hansel and Gretel had escaped from the wi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ck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ed wi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tch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by bei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so cunni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 “Tod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ay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 we are goi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to do some role pl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ay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,” said Mrs Tan. “You will be acti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 the st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y of ‘Hansel and Gretel’ f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us.” 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xmlns="" id="{5FAE9A7B-D04F-457B-8D6A-066606A47A35}"/>
              </a:ext>
            </a:extLst>
          </p:cNvPr>
          <p:cNvSpPr/>
          <p:nvPr/>
        </p:nvSpPr>
        <p:spPr>
          <a:xfrm rot="7906188">
            <a:off x="5871651" y="4577254"/>
            <a:ext cx="341855" cy="35552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xmlns="" id="{5FAE9A7B-D04F-457B-8D6A-066606A47A35}"/>
              </a:ext>
            </a:extLst>
          </p:cNvPr>
          <p:cNvSpPr/>
          <p:nvPr/>
        </p:nvSpPr>
        <p:spPr>
          <a:xfrm rot="7906188">
            <a:off x="6420745" y="4907621"/>
            <a:ext cx="341855" cy="35552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xmlns="" id="{5FAE9A7B-D04F-457B-8D6A-066606A47A35}"/>
              </a:ext>
            </a:extLst>
          </p:cNvPr>
          <p:cNvSpPr/>
          <p:nvPr/>
        </p:nvSpPr>
        <p:spPr>
          <a:xfrm rot="7906188">
            <a:off x="856744" y="5491575"/>
            <a:ext cx="341855" cy="35552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98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7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8" y="414866"/>
            <a:ext cx="8263598" cy="6011333"/>
          </a:xfrm>
          <a:prstGeom prst="roundRect">
            <a:avLst>
              <a:gd name="adj" fmla="val 3803"/>
            </a:avLst>
          </a:prstGeom>
          <a:ln w="28575"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21" y="2435087"/>
            <a:ext cx="853780" cy="239532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453" y="2258933"/>
            <a:ext cx="1160596" cy="30684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069" y="2693504"/>
            <a:ext cx="1749077" cy="2604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392" y="3504611"/>
            <a:ext cx="1570383" cy="1157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29" y="2574235"/>
            <a:ext cx="761681" cy="25841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5" y="1698116"/>
            <a:ext cx="1209777" cy="37168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5" y="1709530"/>
            <a:ext cx="1307488" cy="3756991"/>
          </a:xfrm>
          <a:prstGeom prst="rect">
            <a:avLst/>
          </a:prstGeom>
        </p:spPr>
      </p:pic>
      <p:sp>
        <p:nvSpPr>
          <p:cNvPr id="21" name="Rectangle: Rounded Corners 10">
            <a:extLst>
              <a:ext uri="{FF2B5EF4-FFF2-40B4-BE49-F238E27FC236}">
                <a16:creationId xmlns:a16="http://schemas.microsoft.com/office/drawing/2014/main" xmlns="" id="{D106C8EB-9F80-4C8B-8855-A68A78CF0214}"/>
              </a:ext>
            </a:extLst>
          </p:cNvPr>
          <p:cNvSpPr/>
          <p:nvPr/>
        </p:nvSpPr>
        <p:spPr>
          <a:xfrm>
            <a:off x="647700" y="4851400"/>
            <a:ext cx="7839075" cy="1362076"/>
          </a:xfrm>
          <a:prstGeom prst="roundRect">
            <a:avLst>
              <a:gd name="adj" fmla="val 68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Kit, Tess, Sam and Gabi decided to work in a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Twinkl" pitchFamily="50" charset="0"/>
              </a:rPr>
              <a:t>group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toge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 “I want to be the wi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tch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,” said Sam, pulli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on a lo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cl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oa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k.</a:t>
            </a:r>
          </a:p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h,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Twinkl" pitchFamily="50" charset="0"/>
              </a:rPr>
              <a:t>wear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is 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!” said Gabi, handi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h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a cl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oa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k. “It ma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tch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es the hat.”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273812" y="4995877"/>
            <a:ext cx="0" cy="242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19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winkl Phonics PowerPoint Template.pptx" id="{DE623B95-CF47-4D4D-99E6-E7908909B4E9}" vid="{D8F4FE79-54E6-4341-BC11-84D6744E4E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</TotalTime>
  <Words>767</Words>
  <Application>Microsoft Office PowerPoint</Application>
  <PresentationFormat>On-screen Show (4:3)</PresentationFormat>
  <Paragraphs>92</Paragraphs>
  <Slides>23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Twinkl</vt:lpstr>
      <vt:lpstr>Arial</vt:lpstr>
      <vt:lpstr>Twinkl SemiBold</vt:lpstr>
      <vt:lpstr>Tuffy-TTF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Tricky Word Trickery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Fancy Dress Pairs</vt:lpstr>
      <vt:lpstr>PowerPoint Presentation</vt:lpstr>
      <vt:lpstr>PowerPoint Presentation</vt:lpstr>
      <vt:lpstr>PowerPoint Presentation</vt:lpstr>
      <vt:lpstr>Sentence Time</vt:lpstr>
      <vt:lpstr>PowerPoint Presentation</vt:lpstr>
      <vt:lpstr>PowerPoint Presentation</vt:lpstr>
      <vt:lpstr>PowerPoint Presentation</vt:lpstr>
      <vt:lpstr>Today, we have learnt…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Guidance for Video/Audio in PowerPoints</dc:title>
  <dc:creator>Charlotte Walker</dc:creator>
  <cp:lastModifiedBy>Lottie Higgins</cp:lastModifiedBy>
  <cp:revision>22</cp:revision>
  <dcterms:created xsi:type="dcterms:W3CDTF">2019-02-26T09:19:11Z</dcterms:created>
  <dcterms:modified xsi:type="dcterms:W3CDTF">2020-06-24T19:49:41Z</dcterms:modified>
</cp:coreProperties>
</file>