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5" r:id="rId2"/>
    <p:sldId id="278" r:id="rId3"/>
    <p:sldId id="279" r:id="rId4"/>
    <p:sldId id="288" r:id="rId5"/>
    <p:sldId id="282" r:id="rId6"/>
    <p:sldId id="284" r:id="rId7"/>
    <p:sldId id="291" r:id="rId8"/>
    <p:sldId id="287" r:id="rId9"/>
    <p:sldId id="286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Kalam" panose="020B0604020202020204" charset="0"/>
      <p:regular r:id="rId17"/>
    </p:embeddedFont>
    <p:embeddedFont>
      <p:font typeface="Twinkl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92D050"/>
    <a:srgbClr val="002060"/>
    <a:srgbClr val="007AC3"/>
    <a:srgbClr val="4EB2E5"/>
    <a:srgbClr val="FFE76D"/>
    <a:srgbClr val="072F54"/>
    <a:srgbClr val="003464"/>
    <a:srgbClr val="004382"/>
    <a:srgbClr val="034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76" y="96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504"/>
        <p:guide orient="horz" pos="3838"/>
        <p:guide pos="5284"/>
        <p:guide orient="horz" pos="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C367F-C5E6-44D9-9B52-54316B1DB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F83F3-DA0E-4E69-AC79-B97D569EB5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EA228A-8412-4FBE-A5D0-B96B6B939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1127760"/>
            <a:ext cx="7886700" cy="14097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/>
              <a:t>Distinguish between regular and irregular polygons based on reasoning about equal sides and angles.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26FF42-8092-438E-84DC-61FD37F7F5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8"/>
          <a:stretch/>
        </p:blipFill>
        <p:spPr>
          <a:xfrm>
            <a:off x="755647" y="1336708"/>
            <a:ext cx="7632702" cy="475611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940F0A-DAA5-4F41-8539-052F906C7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360854"/>
              </p:ext>
            </p:extLst>
          </p:nvPr>
        </p:nvGraphicFramePr>
        <p:xfrm>
          <a:off x="1097280" y="2948057"/>
          <a:ext cx="6949440" cy="2926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648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3674690490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+mn-lt"/>
                        </a:rPr>
                        <a:t>Regular polygon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+mn-lt"/>
                        </a:rPr>
                        <a:t>Irregular polygon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+mn-lt"/>
                          <a:cs typeface="Kalam" panose="02000000000000000000" pitchFamily="2" charset="0"/>
                        </a:rPr>
                        <a:t>At least one</a:t>
                      </a:r>
                      <a:br>
                        <a:rPr lang="en-GB" sz="1800" b="1" dirty="0">
                          <a:solidFill>
                            <a:srgbClr val="00B0F0"/>
                          </a:solidFill>
                          <a:latin typeface="+mn-lt"/>
                          <a:cs typeface="Kalam" panose="02000000000000000000" pitchFamily="2" charset="0"/>
                        </a:rPr>
                      </a:br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+mn-lt"/>
                          <a:cs typeface="Kalam" panose="02000000000000000000" pitchFamily="2" charset="0"/>
                        </a:rPr>
                        <a:t>right angle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+mn-lt"/>
                          <a:cs typeface="Kalam" panose="02000000000000000000" pitchFamily="2" charset="0"/>
                        </a:rPr>
                        <a:t>No right angles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CE97F1AF-4DF7-477E-9D3A-871134411C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0"/>
          <a:stretch/>
        </p:blipFill>
        <p:spPr>
          <a:xfrm>
            <a:off x="906132" y="2397842"/>
            <a:ext cx="4492376" cy="3694983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3769221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5574" y="702863"/>
            <a:ext cx="3321083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Regular and Irregular Polygons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764305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D622183-2044-4B12-8F27-85CE246C14FB}"/>
              </a:ext>
            </a:extLst>
          </p:cNvPr>
          <p:cNvSpPr/>
          <p:nvPr/>
        </p:nvSpPr>
        <p:spPr>
          <a:xfrm>
            <a:off x="755648" y="1693357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5778856B-721D-48EE-BE26-3C75AD23D9DF}"/>
              </a:ext>
            </a:extLst>
          </p:cNvPr>
          <p:cNvSpPr/>
          <p:nvPr/>
        </p:nvSpPr>
        <p:spPr>
          <a:xfrm rot="16200000">
            <a:off x="243607" y="1885800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7D23DA3-8A37-4804-B332-076D3B437A9C}"/>
              </a:ext>
            </a:extLst>
          </p:cNvPr>
          <p:cNvSpPr/>
          <p:nvPr/>
        </p:nvSpPr>
        <p:spPr>
          <a:xfrm>
            <a:off x="605164" y="1521237"/>
            <a:ext cx="5116644" cy="698335"/>
          </a:xfrm>
          <a:prstGeom prst="homePlate">
            <a:avLst/>
          </a:prstGeom>
          <a:solidFill>
            <a:srgbClr val="4E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Sort these 2D shapes in the Carroll diagram.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6F74907F-7681-4672-85A4-2D7CC56C7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684509"/>
              </p:ext>
            </p:extLst>
          </p:nvPr>
        </p:nvGraphicFramePr>
        <p:xfrm>
          <a:off x="1097280" y="2948057"/>
          <a:ext cx="6949440" cy="2926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648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3674690490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Regular polygon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Irregular polygon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  <a:cs typeface="Kalam" panose="02000000000000000000" pitchFamily="2" charset="0"/>
                        </a:rPr>
                        <a:t>At least one</a:t>
                      </a:r>
                      <a:b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  <a:cs typeface="Kalam" panose="02000000000000000000" pitchFamily="2" charset="0"/>
                        </a:rPr>
                      </a:b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  <a:cs typeface="Kalam" panose="02000000000000000000" pitchFamily="2" charset="0"/>
                        </a:rPr>
                        <a:t>right angle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  <a:cs typeface="Kalam" panose="02000000000000000000" pitchFamily="2" charset="0"/>
                        </a:rPr>
                        <a:t>No right angles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BB4B37E5-C201-434A-B34A-C1DA6225DCAD}"/>
              </a:ext>
            </a:extLst>
          </p:cNvPr>
          <p:cNvGrpSpPr/>
          <p:nvPr/>
        </p:nvGrpSpPr>
        <p:grpSpPr>
          <a:xfrm>
            <a:off x="1646106" y="1746473"/>
            <a:ext cx="1136594" cy="1136594"/>
            <a:chOff x="2005794" y="1963694"/>
            <a:chExt cx="1136594" cy="113659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38F392-FEA4-4C4F-958D-5D01B9AE44D8}"/>
                </a:ext>
              </a:extLst>
            </p:cNvPr>
            <p:cNvSpPr/>
            <p:nvPr/>
          </p:nvSpPr>
          <p:spPr>
            <a:xfrm>
              <a:off x="2176714" y="2134614"/>
              <a:ext cx="965674" cy="965674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B4CA9A8-5A3C-4EDD-BBBC-B4CBA9F02152}"/>
                </a:ext>
              </a:extLst>
            </p:cNvPr>
            <p:cNvSpPr/>
            <p:nvPr/>
          </p:nvSpPr>
          <p:spPr>
            <a:xfrm>
              <a:off x="2005794" y="1963694"/>
              <a:ext cx="965674" cy="965674"/>
            </a:xfrm>
            <a:prstGeom prst="rect">
              <a:avLst/>
            </a:prstGeom>
            <a:solidFill>
              <a:srgbClr val="4EB2E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6228DF-34D9-46B0-BDA6-467A7E4DDEB8}"/>
              </a:ext>
            </a:extLst>
          </p:cNvPr>
          <p:cNvGrpSpPr/>
          <p:nvPr/>
        </p:nvGrpSpPr>
        <p:grpSpPr>
          <a:xfrm>
            <a:off x="3290650" y="1746473"/>
            <a:ext cx="1136594" cy="1136594"/>
            <a:chOff x="3444087" y="1903471"/>
            <a:chExt cx="1136594" cy="1136594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E4B96D65-3D78-45C6-8266-9A3CC66E5007}"/>
                </a:ext>
              </a:extLst>
            </p:cNvPr>
            <p:cNvSpPr/>
            <p:nvPr/>
          </p:nvSpPr>
          <p:spPr>
            <a:xfrm>
              <a:off x="3615007" y="2074391"/>
              <a:ext cx="965674" cy="965674"/>
            </a:xfrm>
            <a:custGeom>
              <a:avLst/>
              <a:gdLst>
                <a:gd name="connsiteX0" fmla="*/ 0 w 965674"/>
                <a:gd name="connsiteY0" fmla="*/ 0 h 965674"/>
                <a:gd name="connsiteX1" fmla="*/ 965674 w 965674"/>
                <a:gd name="connsiteY1" fmla="*/ 0 h 965674"/>
                <a:gd name="connsiteX2" fmla="*/ 965674 w 965674"/>
                <a:gd name="connsiteY2" fmla="*/ 965674 h 965674"/>
                <a:gd name="connsiteX3" fmla="*/ 0 w 965674"/>
                <a:gd name="connsiteY3" fmla="*/ 965674 h 965674"/>
                <a:gd name="connsiteX4" fmla="*/ 0 w 965674"/>
                <a:gd name="connsiteY4" fmla="*/ 0 h 965674"/>
                <a:gd name="connsiteX0" fmla="*/ 0 w 965674"/>
                <a:gd name="connsiteY0" fmla="*/ 0 h 965674"/>
                <a:gd name="connsiteX1" fmla="*/ 965674 w 965674"/>
                <a:gd name="connsiteY1" fmla="*/ 0 h 965674"/>
                <a:gd name="connsiteX2" fmla="*/ 965674 w 965674"/>
                <a:gd name="connsiteY2" fmla="*/ 965674 h 965674"/>
                <a:gd name="connsiteX3" fmla="*/ 0 w 965674"/>
                <a:gd name="connsiteY3" fmla="*/ 965674 h 965674"/>
                <a:gd name="connsiteX4" fmla="*/ 0 w 965674"/>
                <a:gd name="connsiteY4" fmla="*/ 0 h 965674"/>
                <a:gd name="connsiteX0" fmla="*/ 0 w 965674"/>
                <a:gd name="connsiteY0" fmla="*/ 0 h 965674"/>
                <a:gd name="connsiteX1" fmla="*/ 965674 w 965674"/>
                <a:gd name="connsiteY1" fmla="*/ 965674 h 965674"/>
                <a:gd name="connsiteX2" fmla="*/ 0 w 965674"/>
                <a:gd name="connsiteY2" fmla="*/ 965674 h 965674"/>
                <a:gd name="connsiteX3" fmla="*/ 0 w 965674"/>
                <a:gd name="connsiteY3" fmla="*/ 0 h 96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674" h="965674">
                  <a:moveTo>
                    <a:pt x="0" y="0"/>
                  </a:moveTo>
                  <a:lnTo>
                    <a:pt x="965674" y="965674"/>
                  </a:lnTo>
                  <a:lnTo>
                    <a:pt x="0" y="965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CDC25B-2371-4095-8AE0-5A0934EBC727}"/>
                </a:ext>
              </a:extLst>
            </p:cNvPr>
            <p:cNvSpPr/>
            <p:nvPr/>
          </p:nvSpPr>
          <p:spPr>
            <a:xfrm>
              <a:off x="3444087" y="1903471"/>
              <a:ext cx="965674" cy="965674"/>
            </a:xfrm>
            <a:custGeom>
              <a:avLst/>
              <a:gdLst>
                <a:gd name="connsiteX0" fmla="*/ 0 w 965674"/>
                <a:gd name="connsiteY0" fmla="*/ 0 h 965674"/>
                <a:gd name="connsiteX1" fmla="*/ 965674 w 965674"/>
                <a:gd name="connsiteY1" fmla="*/ 0 h 965674"/>
                <a:gd name="connsiteX2" fmla="*/ 965674 w 965674"/>
                <a:gd name="connsiteY2" fmla="*/ 965674 h 965674"/>
                <a:gd name="connsiteX3" fmla="*/ 0 w 965674"/>
                <a:gd name="connsiteY3" fmla="*/ 965674 h 965674"/>
                <a:gd name="connsiteX4" fmla="*/ 0 w 965674"/>
                <a:gd name="connsiteY4" fmla="*/ 0 h 965674"/>
                <a:gd name="connsiteX0" fmla="*/ 0 w 965674"/>
                <a:gd name="connsiteY0" fmla="*/ 0 h 965674"/>
                <a:gd name="connsiteX1" fmla="*/ 965674 w 965674"/>
                <a:gd name="connsiteY1" fmla="*/ 0 h 965674"/>
                <a:gd name="connsiteX2" fmla="*/ 965674 w 965674"/>
                <a:gd name="connsiteY2" fmla="*/ 965674 h 965674"/>
                <a:gd name="connsiteX3" fmla="*/ 0 w 965674"/>
                <a:gd name="connsiteY3" fmla="*/ 965674 h 965674"/>
                <a:gd name="connsiteX4" fmla="*/ 0 w 965674"/>
                <a:gd name="connsiteY4" fmla="*/ 0 h 965674"/>
                <a:gd name="connsiteX0" fmla="*/ 0 w 965674"/>
                <a:gd name="connsiteY0" fmla="*/ 0 h 965674"/>
                <a:gd name="connsiteX1" fmla="*/ 965674 w 965674"/>
                <a:gd name="connsiteY1" fmla="*/ 965674 h 965674"/>
                <a:gd name="connsiteX2" fmla="*/ 0 w 965674"/>
                <a:gd name="connsiteY2" fmla="*/ 965674 h 965674"/>
                <a:gd name="connsiteX3" fmla="*/ 0 w 965674"/>
                <a:gd name="connsiteY3" fmla="*/ 0 h 96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674" h="965674">
                  <a:moveTo>
                    <a:pt x="0" y="0"/>
                  </a:moveTo>
                  <a:lnTo>
                    <a:pt x="965674" y="965674"/>
                  </a:lnTo>
                  <a:lnTo>
                    <a:pt x="0" y="965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B2E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229C2B-7C61-4D33-B3B8-CC2E3AE08ADC}"/>
              </a:ext>
            </a:extLst>
          </p:cNvPr>
          <p:cNvGrpSpPr/>
          <p:nvPr/>
        </p:nvGrpSpPr>
        <p:grpSpPr>
          <a:xfrm>
            <a:off x="4935194" y="1742265"/>
            <a:ext cx="935441" cy="1136594"/>
            <a:chOff x="5251137" y="1513182"/>
            <a:chExt cx="935441" cy="1136594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DD7BD92-DDE4-4714-8874-5F4271FA1F35}"/>
                </a:ext>
              </a:extLst>
            </p:cNvPr>
            <p:cNvSpPr/>
            <p:nvPr/>
          </p:nvSpPr>
          <p:spPr>
            <a:xfrm>
              <a:off x="5422057" y="1684102"/>
              <a:ext cx="764521" cy="965674"/>
            </a:xfrm>
            <a:prstGeom prst="triangl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0C7F347-3F1E-4B23-8A39-D5C8ACE6610C}"/>
                </a:ext>
              </a:extLst>
            </p:cNvPr>
            <p:cNvSpPr/>
            <p:nvPr/>
          </p:nvSpPr>
          <p:spPr>
            <a:xfrm>
              <a:off x="5251137" y="1513182"/>
              <a:ext cx="764521" cy="965674"/>
            </a:xfrm>
            <a:prstGeom prst="triangle">
              <a:avLst/>
            </a:prstGeom>
            <a:solidFill>
              <a:srgbClr val="4EB2E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1CEF32-FD0A-4854-9D49-A13148ECCC36}"/>
              </a:ext>
            </a:extLst>
          </p:cNvPr>
          <p:cNvGrpSpPr/>
          <p:nvPr/>
        </p:nvGrpSpPr>
        <p:grpSpPr>
          <a:xfrm>
            <a:off x="6378584" y="1742265"/>
            <a:ext cx="1291102" cy="1136594"/>
            <a:chOff x="6370995" y="1699484"/>
            <a:chExt cx="1291102" cy="1136594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3BEFC9F-64D7-4F4B-BE1B-FD442AB51886}"/>
                </a:ext>
              </a:extLst>
            </p:cNvPr>
            <p:cNvSpPr/>
            <p:nvPr/>
          </p:nvSpPr>
          <p:spPr>
            <a:xfrm>
              <a:off x="6541915" y="1870404"/>
              <a:ext cx="1120182" cy="965674"/>
            </a:xfrm>
            <a:prstGeom prst="triangl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7CC9CAD-1F5B-4083-AD80-FBC8F03CF494}"/>
                </a:ext>
              </a:extLst>
            </p:cNvPr>
            <p:cNvSpPr/>
            <p:nvPr/>
          </p:nvSpPr>
          <p:spPr>
            <a:xfrm>
              <a:off x="6370995" y="1699484"/>
              <a:ext cx="1120182" cy="965674"/>
            </a:xfrm>
            <a:prstGeom prst="triangle">
              <a:avLst/>
            </a:prstGeom>
            <a:solidFill>
              <a:srgbClr val="4EB2E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55112E-17 L 0.25781 0.2393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55112E-17 L 0.33212 0.2393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16441 0.426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2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26806 0.426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FE35B-4471-42B6-8B82-5946A1BA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" b="10545"/>
          <a:stretch/>
        </p:blipFill>
        <p:spPr>
          <a:xfrm>
            <a:off x="755648" y="1333500"/>
            <a:ext cx="7632702" cy="47593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859C90-E016-4397-8821-8F592228F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51" y="1961042"/>
            <a:ext cx="5987297" cy="37104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64604F-45CD-49F3-9800-F2576E794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26" y="3051455"/>
            <a:ext cx="3036688" cy="1926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Rectangle 96"/>
          <p:cNvSpPr/>
          <p:nvPr/>
        </p:nvSpPr>
        <p:spPr>
          <a:xfrm>
            <a:off x="3769221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5574" y="702863"/>
            <a:ext cx="3321083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Regular and Irregular Polygons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764305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D622183-2044-4B12-8F27-85CE246C14FB}"/>
              </a:ext>
            </a:extLst>
          </p:cNvPr>
          <p:cNvSpPr/>
          <p:nvPr/>
        </p:nvSpPr>
        <p:spPr>
          <a:xfrm>
            <a:off x="755648" y="1693357"/>
            <a:ext cx="5397318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5778856B-721D-48EE-BE26-3C75AD23D9DF}"/>
              </a:ext>
            </a:extLst>
          </p:cNvPr>
          <p:cNvSpPr/>
          <p:nvPr/>
        </p:nvSpPr>
        <p:spPr>
          <a:xfrm rot="16200000">
            <a:off x="243607" y="1885800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7D23DA3-8A37-4804-B332-076D3B437A9C}"/>
              </a:ext>
            </a:extLst>
          </p:cNvPr>
          <p:cNvSpPr/>
          <p:nvPr/>
        </p:nvSpPr>
        <p:spPr>
          <a:xfrm>
            <a:off x="605163" y="1521237"/>
            <a:ext cx="5547803" cy="698335"/>
          </a:xfrm>
          <a:prstGeom prst="homePlate">
            <a:avLst/>
          </a:prstGeom>
          <a:solidFill>
            <a:srgbClr val="4E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On your whiteboards, draw an irregular pentagon.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D0E5BB34-E481-44F4-AC71-F77052A92AA7}"/>
              </a:ext>
            </a:extLst>
          </p:cNvPr>
          <p:cNvSpPr/>
          <p:nvPr/>
        </p:nvSpPr>
        <p:spPr>
          <a:xfrm rot="5400000" flipH="1">
            <a:off x="5704965" y="3763546"/>
            <a:ext cx="1626314" cy="3036687"/>
          </a:xfrm>
          <a:prstGeom prst="homePlate">
            <a:avLst>
              <a:gd name="adj" fmla="val 29314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31" name="Flowchart: Data 28">
            <a:extLst>
              <a:ext uri="{FF2B5EF4-FFF2-40B4-BE49-F238E27FC236}">
                <a16:creationId xmlns:a16="http://schemas.microsoft.com/office/drawing/2014/main" id="{58180967-43D3-4F84-B070-F9B236D3D498}"/>
              </a:ext>
            </a:extLst>
          </p:cNvPr>
          <p:cNvSpPr/>
          <p:nvPr/>
        </p:nvSpPr>
        <p:spPr>
          <a:xfrm rot="10800000" flipH="1">
            <a:off x="4999779" y="6095456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A559121D-50CB-4260-AF59-F5A66F9DE923}"/>
              </a:ext>
            </a:extLst>
          </p:cNvPr>
          <p:cNvSpPr/>
          <p:nvPr/>
        </p:nvSpPr>
        <p:spPr>
          <a:xfrm rot="5400000" flipH="1">
            <a:off x="5881902" y="3914437"/>
            <a:ext cx="1626314" cy="3036687"/>
          </a:xfrm>
          <a:prstGeom prst="homePlate">
            <a:avLst>
              <a:gd name="adj" fmla="val 29314"/>
            </a:avLst>
          </a:prstGeom>
          <a:solidFill>
            <a:srgbClr val="4E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/>
              <a:t>Convince your</a:t>
            </a:r>
            <a:br>
              <a:rPr lang="en-GB" dirty="0"/>
            </a:br>
            <a:r>
              <a:rPr lang="en-GB" dirty="0"/>
              <a:t>learning partner that</a:t>
            </a:r>
            <a:br>
              <a:rPr lang="en-GB" dirty="0"/>
            </a:br>
            <a:r>
              <a:rPr lang="en-GB" dirty="0"/>
              <a:t>you have drawn an</a:t>
            </a:r>
            <a:br>
              <a:rPr lang="en-GB" dirty="0"/>
            </a:br>
            <a:r>
              <a:rPr lang="en-GB" dirty="0"/>
              <a:t>irregular pentagon.</a:t>
            </a:r>
          </a:p>
        </p:txBody>
      </p:sp>
    </p:spTree>
    <p:extLst>
      <p:ext uri="{BB962C8B-B14F-4D97-AF65-F5344CB8AC3E}">
        <p14:creationId xmlns:p14="http://schemas.microsoft.com/office/powerpoint/2010/main" val="628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7 C 0 0.02569 0.02135 0.04699 0.0474 0.04699 C 0.07813 0.04699 0.08924 0.02314 0.09392 0.00902 L 0.09878 -0.01019 C 0.10365 -0.02431 0.11545 -0.04792 0.15017 -0.04792 C 0.1724 -0.04792 0.19774 -0.02686 0.19774 -0.00047 C 0.19774 0.02569 0.1724 0.04699 0.15017 0.04699 C 0.11545 0.04699 0.10365 0.02314 0.09878 0.00902 L 0.09392 -0.01019 C 0.08924 -0.02431 0.07813 -0.04792 0.0474 -0.04792 C 0.02135 -0.04792 0 -0.02686 0 -0.00047 Z " pathEditMode="relative" rAng="0" ptsTypes="AAAAAAAAAAA">
                                      <p:cBhvr>
                                        <p:cTn id="6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C 0.00851 -1.48148E-6 0.01545 0.00671 0.01545 0.01528 C 0.01545 0.02384 0.00851 0.03079 0 0.03079 C -0.00868 0.03079 -0.01545 0.02384 -0.01545 0.01528 C -0.01545 0.00671 -0.00868 -1.48148E-6 0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29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7FD10-8C6A-4A21-9988-ACCB5AF9E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8"/>
          <a:stretch/>
        </p:blipFill>
        <p:spPr>
          <a:xfrm>
            <a:off x="755650" y="1333500"/>
            <a:ext cx="7632700" cy="4759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90B41-EBFA-4005-9793-D1B215668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791">
            <a:off x="2448633" y="1196579"/>
            <a:ext cx="2048588" cy="516464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761954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057CF9-FDB3-492D-A0FF-5DDC2D328A11}"/>
              </a:ext>
            </a:extLst>
          </p:cNvPr>
          <p:cNvSpPr/>
          <p:nvPr/>
        </p:nvSpPr>
        <p:spPr>
          <a:xfrm>
            <a:off x="445574" y="702863"/>
            <a:ext cx="3321083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Regular and Irregular Polygons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CC4536-7570-4745-99C9-F2B78E6180C8}"/>
              </a:ext>
            </a:extLst>
          </p:cNvPr>
          <p:cNvCxnSpPr/>
          <p:nvPr/>
        </p:nvCxnSpPr>
        <p:spPr>
          <a:xfrm>
            <a:off x="3764305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8546F4-AADE-42EA-8380-21A59E48338F}"/>
              </a:ext>
            </a:extLst>
          </p:cNvPr>
          <p:cNvGrpSpPr/>
          <p:nvPr/>
        </p:nvGrpSpPr>
        <p:grpSpPr>
          <a:xfrm rot="391495">
            <a:off x="4242280" y="1642909"/>
            <a:ext cx="2797428" cy="4140508"/>
            <a:chOff x="4791489" y="1642907"/>
            <a:chExt cx="2797428" cy="41405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7A6C2A-C1D6-49B3-95FE-D158742C8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4" b="-638"/>
            <a:stretch/>
          </p:blipFill>
          <p:spPr>
            <a:xfrm>
              <a:off x="4791489" y="1642907"/>
              <a:ext cx="2797428" cy="4140508"/>
            </a:xfrm>
            <a:prstGeom prst="rect">
              <a:avLst/>
            </a:prstGeom>
            <a:effectLst/>
          </p:spPr>
        </p:pic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E8D809EB-FA36-43F1-99CE-49B47B986AE4}"/>
                </a:ext>
              </a:extLst>
            </p:cNvPr>
            <p:cNvSpPr/>
            <p:nvPr/>
          </p:nvSpPr>
          <p:spPr>
            <a:xfrm rot="16200000">
              <a:off x="4925917" y="3253433"/>
              <a:ext cx="2528573" cy="1423906"/>
            </a:xfrm>
            <a:prstGeom prst="homePlate">
              <a:avLst>
                <a:gd name="adj" fmla="val 7651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7EA5B9-D42E-4C13-BD8C-5463B201D6D1}"/>
              </a:ext>
            </a:extLst>
          </p:cNvPr>
          <p:cNvGrpSpPr/>
          <p:nvPr/>
        </p:nvGrpSpPr>
        <p:grpSpPr>
          <a:xfrm rot="21266780">
            <a:off x="1455510" y="1797884"/>
            <a:ext cx="2592085" cy="3876675"/>
            <a:chOff x="5458147" y="1850616"/>
            <a:chExt cx="2592085" cy="387667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8D7857-5B69-4C96-B932-6649F1FC0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58147" y="1850616"/>
              <a:ext cx="2592085" cy="3876675"/>
            </a:xfrm>
            <a:prstGeom prst="rect">
              <a:avLst/>
            </a:prstGeom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17C237-4E3E-4F5B-B001-F0DA47E644CE}"/>
                </a:ext>
              </a:extLst>
            </p:cNvPr>
            <p:cNvSpPr/>
            <p:nvPr/>
          </p:nvSpPr>
          <p:spPr>
            <a:xfrm>
              <a:off x="5539751" y="2496292"/>
              <a:ext cx="2428876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I do not agree with Sam. The pentagon is not regular because the angles are not the same size as each other. To be a regular shape, the sides AND angles must be of equal length/size.</a:t>
              </a:r>
            </a:p>
          </p:txBody>
        </p:sp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705B751-3600-47FF-9E04-0877D1FF9503}"/>
              </a:ext>
            </a:extLst>
          </p:cNvPr>
          <p:cNvSpPr/>
          <p:nvPr/>
        </p:nvSpPr>
        <p:spPr>
          <a:xfrm>
            <a:off x="755648" y="1693357"/>
            <a:ext cx="6161200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ata 8">
            <a:extLst>
              <a:ext uri="{FF2B5EF4-FFF2-40B4-BE49-F238E27FC236}">
                <a16:creationId xmlns:a16="http://schemas.microsoft.com/office/drawing/2014/main" id="{AC12F9F3-55FD-419B-99FF-DFE1DF27AA1F}"/>
              </a:ext>
            </a:extLst>
          </p:cNvPr>
          <p:cNvSpPr/>
          <p:nvPr/>
        </p:nvSpPr>
        <p:spPr>
          <a:xfrm rot="16200000">
            <a:off x="243607" y="1885800"/>
            <a:ext cx="873600" cy="150484"/>
          </a:xfrm>
          <a:prstGeom prst="flowChartInputOutpu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52DE71A-6C6A-4E3D-9874-F2CD66412F4E}"/>
              </a:ext>
            </a:extLst>
          </p:cNvPr>
          <p:cNvSpPr/>
          <p:nvPr/>
        </p:nvSpPr>
        <p:spPr>
          <a:xfrm>
            <a:off x="605164" y="1521237"/>
            <a:ext cx="6311684" cy="698335"/>
          </a:xfrm>
          <a:prstGeom prst="homePlate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Sam says, “I have drawn a regular pentagon.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All the sides are the same length.”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05B69BC3-3C88-44E9-B1C7-814B7AE8A140}"/>
              </a:ext>
            </a:extLst>
          </p:cNvPr>
          <p:cNvSpPr/>
          <p:nvPr/>
        </p:nvSpPr>
        <p:spPr>
          <a:xfrm rot="16200000">
            <a:off x="1756594" y="3628660"/>
            <a:ext cx="1892051" cy="3036687"/>
          </a:xfrm>
          <a:prstGeom prst="homePlate">
            <a:avLst>
              <a:gd name="adj" fmla="val 25626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21" name="Flowchart: Data 28">
            <a:extLst>
              <a:ext uri="{FF2B5EF4-FFF2-40B4-BE49-F238E27FC236}">
                <a16:creationId xmlns:a16="http://schemas.microsoft.com/office/drawing/2014/main" id="{CCCDBD58-7051-4364-8EF2-E7333F269287}"/>
              </a:ext>
            </a:extLst>
          </p:cNvPr>
          <p:cNvSpPr/>
          <p:nvPr/>
        </p:nvSpPr>
        <p:spPr>
          <a:xfrm rot="10800000">
            <a:off x="1007338" y="6095456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E1F5161-DE22-4CFB-900C-1DCF6A894836}"/>
              </a:ext>
            </a:extLst>
          </p:cNvPr>
          <p:cNvSpPr/>
          <p:nvPr/>
        </p:nvSpPr>
        <p:spPr>
          <a:xfrm rot="16200000">
            <a:off x="1579659" y="3781570"/>
            <a:ext cx="1892049" cy="3036687"/>
          </a:xfrm>
          <a:prstGeom prst="homePlate">
            <a:avLst>
              <a:gd name="adj" fmla="val 24437"/>
            </a:avLst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/>
              <a:t>Do you agree with Sam? Why/Why not?</a:t>
            </a:r>
            <a:br>
              <a:rPr lang="en-GB" dirty="0"/>
            </a:br>
            <a:endParaRPr lang="en-GB" dirty="0"/>
          </a:p>
          <a:p>
            <a:pPr algn="ctr"/>
            <a:r>
              <a:rPr lang="en-GB" dirty="0"/>
              <a:t>Discuss with your</a:t>
            </a:r>
            <a:br>
              <a:rPr lang="en-GB" dirty="0"/>
            </a:br>
            <a:r>
              <a:rPr lang="en-GB" dirty="0"/>
              <a:t>learning partner.</a:t>
            </a:r>
          </a:p>
        </p:txBody>
      </p:sp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C 0.00851 -1.48148E-6 0.01545 0.00671 0.01545 0.01528 C 0.01545 0.02384 0.00851 0.03079 0 0.03079 C -0.00868 0.03079 -0.01545 0.02384 -0.01545 0.01528 C -0.01545 0.00671 -0.00868 -1.48148E-6 0 -1.48148E-6 Z " pathEditMode="relative" rAng="0" ptsTypes="AAAAA">
                                      <p:cBhvr>
                                        <p:cTn id="6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024 C -2.77778E-7 0.00879 0.00729 0.0162 0.01632 0.0162 C 0.02691 0.0162 0.03073 0.00787 0.03247 0.003 L 0.03403 -0.00371 C 0.03576 -0.0088 0.03976 -0.01667 0.05174 -0.01667 C 0.05955 -0.01667 0.0684 -0.0095 0.0684 -0.00024 C 0.0684 0.00879 0.05955 0.0162 0.05174 0.0162 C 0.03976 0.0162 0.03576 0.00787 0.03403 0.003 L 0.03247 -0.00371 C 0.03073 -0.0088 0.02691 -0.01667 0.01632 -0.01667 C 0.00729 -0.01667 -2.77778E-7 -0.0095 -2.77778E-7 -0.00024 Z " pathEditMode="relative" rAng="0" ptsTypes="AAAAAAAAAAA">
                                      <p:cBhvr>
                                        <p:cTn id="8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023 C 1.94444E-6 0.00879 0.00729 0.0162 0.01632 0.0162 C 0.02691 0.0162 0.03073 0.00787 0.03246 0.00301 L 0.03403 -0.00371 C 0.03576 -0.0088 0.03976 -0.01667 0.05173 -0.01667 C 0.05955 -0.01667 0.0684 -0.00949 0.0684 -0.00023 C 0.0684 0.00879 0.05955 0.0162 0.05173 0.0162 C 0.03976 0.0162 0.03576 0.00787 0.03403 0.00301 L 0.03246 -0.00371 C 0.03073 -0.0088 0.02691 -0.01667 0.01632 -0.01667 C 0.00729 -0.01667 1.94444E-6 -0.00949 1.94444E-6 -0.00023 Z " pathEditMode="relative" rAng="0" ptsTypes="AAAAAAAAAAA">
                                      <p:cBhvr>
                                        <p:cTn id="65" dur="15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94DF5-54A0-4BF0-85D6-EFA410A66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2870"/>
          <a:stretch/>
        </p:blipFill>
        <p:spPr>
          <a:xfrm>
            <a:off x="755648" y="1331304"/>
            <a:ext cx="7632697" cy="47615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7CE4B5-E0F8-4987-BC5A-B093634ED6DF}"/>
              </a:ext>
            </a:extLst>
          </p:cNvPr>
          <p:cNvGrpSpPr/>
          <p:nvPr/>
        </p:nvGrpSpPr>
        <p:grpSpPr>
          <a:xfrm>
            <a:off x="1656315" y="2658560"/>
            <a:ext cx="5831370" cy="3496577"/>
            <a:chOff x="1656315" y="2658560"/>
            <a:chExt cx="5831370" cy="34965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C5C187-7523-4DE1-9D53-4FEB539C5F2A}"/>
                </a:ext>
              </a:extLst>
            </p:cNvPr>
            <p:cNvSpPr/>
            <p:nvPr/>
          </p:nvSpPr>
          <p:spPr>
            <a:xfrm>
              <a:off x="1656315" y="2658560"/>
              <a:ext cx="5831370" cy="32913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E87754D-B296-44DD-9FE0-7C8ADBABD50E}"/>
                </a:ext>
              </a:extLst>
            </p:cNvPr>
            <p:cNvSpPr/>
            <p:nvPr/>
          </p:nvSpPr>
          <p:spPr>
            <a:xfrm>
              <a:off x="2130843" y="2878749"/>
              <a:ext cx="2862212" cy="2862212"/>
            </a:xfrm>
            <a:prstGeom prst="ellipse">
              <a:avLst/>
            </a:prstGeom>
            <a:noFill/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C99927-4C92-44CD-A4A1-36D5413BD61D}"/>
                </a:ext>
              </a:extLst>
            </p:cNvPr>
            <p:cNvSpPr/>
            <p:nvPr/>
          </p:nvSpPr>
          <p:spPr>
            <a:xfrm>
              <a:off x="4150944" y="2878749"/>
              <a:ext cx="2862212" cy="2862212"/>
            </a:xfrm>
            <a:prstGeom prst="ellipse">
              <a:avLst/>
            </a:prstGeom>
            <a:noFill/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7FD17F-0531-4017-AF4B-A0186B7EE706}"/>
                </a:ext>
              </a:extLst>
            </p:cNvPr>
            <p:cNvSpPr/>
            <p:nvPr/>
          </p:nvSpPr>
          <p:spPr>
            <a:xfrm>
              <a:off x="2135338" y="3087739"/>
              <a:ext cx="2857717" cy="2862211"/>
            </a:xfrm>
            <a:prstGeom prst="rect">
              <a:avLst/>
            </a:prstGeom>
          </p:spPr>
          <p:txBody>
            <a:bodyPr wrap="square" lIns="0" tIns="72000" rIns="0" bIns="72000">
              <a:prstTxWarp prst="textArchUp">
                <a:avLst>
                  <a:gd name="adj" fmla="val 12299327"/>
                </a:avLst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1400" b="1" dirty="0">
                  <a:latin typeface="Twinkl" pitchFamily="2" charset="0"/>
                </a:rPr>
                <a:t>Irregular Polygon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601023-69C0-426D-A74E-14BEBCF1403F}"/>
                </a:ext>
              </a:extLst>
            </p:cNvPr>
            <p:cNvSpPr/>
            <p:nvPr/>
          </p:nvSpPr>
          <p:spPr>
            <a:xfrm>
              <a:off x="4150944" y="3292926"/>
              <a:ext cx="2847473" cy="2862211"/>
            </a:xfrm>
            <a:prstGeom prst="rect">
              <a:avLst/>
            </a:prstGeom>
          </p:spPr>
          <p:txBody>
            <a:bodyPr wrap="square" lIns="0" tIns="72000" rIns="0" bIns="72000">
              <a:prstTxWarp prst="textArchUp">
                <a:avLst>
                  <a:gd name="adj" fmla="val 12299327"/>
                </a:avLst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1400" b="1" dirty="0">
                  <a:latin typeface="Twinkl" pitchFamily="2" charset="0"/>
                </a:rPr>
                <a:t>At Least One Line</a:t>
              </a:r>
              <a:br>
                <a:rPr lang="en-GB" altLang="en-US" sz="1400" b="1" dirty="0">
                  <a:latin typeface="Twinkl" pitchFamily="2" charset="0"/>
                </a:rPr>
              </a:br>
              <a:r>
                <a:rPr lang="en-GB" altLang="en-US" sz="1400" b="1" dirty="0">
                  <a:latin typeface="Twinkl" pitchFamily="2" charset="0"/>
                </a:rPr>
                <a:t>of Symmetry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1535294-5EDB-4A0C-8ED1-0C15B3EE45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b="20180"/>
          <a:stretch/>
        </p:blipFill>
        <p:spPr>
          <a:xfrm>
            <a:off x="755650" y="2108701"/>
            <a:ext cx="7529570" cy="398412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3761954" y="702863"/>
            <a:ext cx="1141417" cy="355276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897665-C32A-44EB-911A-50CDD01D9035}"/>
              </a:ext>
            </a:extLst>
          </p:cNvPr>
          <p:cNvSpPr/>
          <p:nvPr/>
        </p:nvSpPr>
        <p:spPr>
          <a:xfrm>
            <a:off x="445574" y="702863"/>
            <a:ext cx="3321083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Regular and Irregular Polygons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0816AD-8C0F-498A-927F-F78A826900FE}"/>
              </a:ext>
            </a:extLst>
          </p:cNvPr>
          <p:cNvCxnSpPr/>
          <p:nvPr/>
        </p:nvCxnSpPr>
        <p:spPr>
          <a:xfrm>
            <a:off x="3764305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93605B9-A612-4AF8-8892-F37D305FB5CC}"/>
              </a:ext>
            </a:extLst>
          </p:cNvPr>
          <p:cNvSpPr/>
          <p:nvPr/>
        </p:nvSpPr>
        <p:spPr>
          <a:xfrm>
            <a:off x="755648" y="1693357"/>
            <a:ext cx="6161200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ata 8">
            <a:extLst>
              <a:ext uri="{FF2B5EF4-FFF2-40B4-BE49-F238E27FC236}">
                <a16:creationId xmlns:a16="http://schemas.microsoft.com/office/drawing/2014/main" id="{F2660438-16ED-49C1-A389-AACA96BC3742}"/>
              </a:ext>
            </a:extLst>
          </p:cNvPr>
          <p:cNvSpPr/>
          <p:nvPr/>
        </p:nvSpPr>
        <p:spPr>
          <a:xfrm rot="16200000">
            <a:off x="243607" y="1885800"/>
            <a:ext cx="873600" cy="150484"/>
          </a:xfrm>
          <a:prstGeom prst="flowChartInputOutpu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8A54474-FFF0-44BB-A5D3-7AD7E4F9B6CC}"/>
              </a:ext>
            </a:extLst>
          </p:cNvPr>
          <p:cNvSpPr/>
          <p:nvPr/>
        </p:nvSpPr>
        <p:spPr>
          <a:xfrm>
            <a:off x="605164" y="1521237"/>
            <a:ext cx="6693560" cy="698335"/>
          </a:xfrm>
          <a:prstGeom prst="homePlate">
            <a:avLst/>
          </a:prstGeom>
          <a:solidFill>
            <a:srgbClr val="005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Are these 3D shapes correctly placed in the Venn diagram?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7E0F3D-8016-42C7-8367-6226906242D9}"/>
              </a:ext>
            </a:extLst>
          </p:cNvPr>
          <p:cNvGrpSpPr/>
          <p:nvPr/>
        </p:nvGrpSpPr>
        <p:grpSpPr>
          <a:xfrm>
            <a:off x="1656315" y="2658560"/>
            <a:ext cx="5831370" cy="3496577"/>
            <a:chOff x="1656315" y="2658560"/>
            <a:chExt cx="5831370" cy="349657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4D24069-D1CC-40CB-AF73-BDF9D3A7009B}"/>
                </a:ext>
              </a:extLst>
            </p:cNvPr>
            <p:cNvSpPr/>
            <p:nvPr/>
          </p:nvSpPr>
          <p:spPr>
            <a:xfrm>
              <a:off x="1656315" y="2658560"/>
              <a:ext cx="5831370" cy="32913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4E8B3EB-B1DB-443E-9B1C-629F65898DD7}"/>
                </a:ext>
              </a:extLst>
            </p:cNvPr>
            <p:cNvSpPr/>
            <p:nvPr/>
          </p:nvSpPr>
          <p:spPr>
            <a:xfrm>
              <a:off x="2130843" y="2878749"/>
              <a:ext cx="2862212" cy="2862212"/>
            </a:xfrm>
            <a:prstGeom prst="ellipse">
              <a:avLst/>
            </a:prstGeom>
            <a:noFill/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770A51B-48C5-4ED1-BC37-6585CF32457E}"/>
                </a:ext>
              </a:extLst>
            </p:cNvPr>
            <p:cNvSpPr/>
            <p:nvPr/>
          </p:nvSpPr>
          <p:spPr>
            <a:xfrm>
              <a:off x="4150944" y="2878749"/>
              <a:ext cx="2862212" cy="2862212"/>
            </a:xfrm>
            <a:prstGeom prst="ellipse">
              <a:avLst/>
            </a:prstGeom>
            <a:noFill/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C193151-8D37-4C5F-8CB3-10D9BEACA9AD}"/>
                </a:ext>
              </a:extLst>
            </p:cNvPr>
            <p:cNvSpPr/>
            <p:nvPr/>
          </p:nvSpPr>
          <p:spPr>
            <a:xfrm>
              <a:off x="2135338" y="3087739"/>
              <a:ext cx="2857717" cy="2862211"/>
            </a:xfrm>
            <a:prstGeom prst="rect">
              <a:avLst/>
            </a:prstGeom>
          </p:spPr>
          <p:txBody>
            <a:bodyPr wrap="square" lIns="0" tIns="72000" rIns="0" bIns="72000">
              <a:prstTxWarp prst="textArchUp">
                <a:avLst>
                  <a:gd name="adj" fmla="val 12299327"/>
                </a:avLst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1400" b="1" dirty="0">
                  <a:latin typeface="Twinkl" pitchFamily="2" charset="0"/>
                </a:rPr>
                <a:t>Irregular Polygon 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33206D0-65C5-4A83-9425-1D232B0D7A21}"/>
                </a:ext>
              </a:extLst>
            </p:cNvPr>
            <p:cNvSpPr/>
            <p:nvPr/>
          </p:nvSpPr>
          <p:spPr>
            <a:xfrm>
              <a:off x="4150944" y="3292926"/>
              <a:ext cx="2847473" cy="2862211"/>
            </a:xfrm>
            <a:prstGeom prst="rect">
              <a:avLst/>
            </a:prstGeom>
          </p:spPr>
          <p:txBody>
            <a:bodyPr wrap="square" lIns="0" tIns="72000" rIns="0" bIns="72000">
              <a:prstTxWarp prst="textArchUp">
                <a:avLst>
                  <a:gd name="adj" fmla="val 12299327"/>
                </a:avLst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1400" b="1" dirty="0">
                  <a:latin typeface="Twinkl" pitchFamily="2" charset="0"/>
                </a:rPr>
                <a:t>At Least One Line</a:t>
              </a:r>
              <a:br>
                <a:rPr lang="en-GB" altLang="en-US" sz="1400" b="1" dirty="0">
                  <a:latin typeface="Twinkl" pitchFamily="2" charset="0"/>
                </a:rPr>
              </a:br>
              <a:r>
                <a:rPr lang="en-GB" altLang="en-US" sz="1400" b="1" dirty="0">
                  <a:latin typeface="Twinkl" pitchFamily="2" charset="0"/>
                </a:rPr>
                <a:t>of Symmetry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01EA21-3C90-4BB4-AC31-08DB780668B8}"/>
              </a:ext>
            </a:extLst>
          </p:cNvPr>
          <p:cNvGrpSpPr/>
          <p:nvPr/>
        </p:nvGrpSpPr>
        <p:grpSpPr>
          <a:xfrm>
            <a:off x="4172943" y="3833526"/>
            <a:ext cx="954579" cy="954579"/>
            <a:chOff x="1646106" y="1436951"/>
            <a:chExt cx="1136594" cy="113659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9B79CB-8BB4-43E5-BA01-CA32405373FC}"/>
                </a:ext>
              </a:extLst>
            </p:cNvPr>
            <p:cNvSpPr/>
            <p:nvPr/>
          </p:nvSpPr>
          <p:spPr>
            <a:xfrm>
              <a:off x="1817026" y="1607871"/>
              <a:ext cx="965674" cy="965674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A08404-D605-4950-9513-6314EBAA0FBA}"/>
                </a:ext>
              </a:extLst>
            </p:cNvPr>
            <p:cNvSpPr/>
            <p:nvPr/>
          </p:nvSpPr>
          <p:spPr>
            <a:xfrm>
              <a:off x="1646106" y="1436951"/>
              <a:ext cx="965674" cy="965674"/>
            </a:xfrm>
            <a:prstGeom prst="rect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0D0771-F74F-445E-B29C-7D58DADD8F14}"/>
              </a:ext>
            </a:extLst>
          </p:cNvPr>
          <p:cNvGrpSpPr/>
          <p:nvPr/>
        </p:nvGrpSpPr>
        <p:grpSpPr>
          <a:xfrm>
            <a:off x="6434346" y="5026527"/>
            <a:ext cx="1084344" cy="954579"/>
            <a:chOff x="6378584" y="1432743"/>
            <a:chExt cx="1291102" cy="1136594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25E6A414-8B89-46D8-AAB4-CF8CD73B9B1B}"/>
                </a:ext>
              </a:extLst>
            </p:cNvPr>
            <p:cNvSpPr/>
            <p:nvPr/>
          </p:nvSpPr>
          <p:spPr>
            <a:xfrm>
              <a:off x="6549504" y="1603663"/>
              <a:ext cx="1120182" cy="965674"/>
            </a:xfrm>
            <a:prstGeom prst="triangl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F046537-1E49-4786-8861-A30E25BFEB7E}"/>
                </a:ext>
              </a:extLst>
            </p:cNvPr>
            <p:cNvSpPr/>
            <p:nvPr/>
          </p:nvSpPr>
          <p:spPr>
            <a:xfrm>
              <a:off x="6378584" y="1432743"/>
              <a:ext cx="1120182" cy="965674"/>
            </a:xfrm>
            <a:prstGeom prst="triangle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52CA02-83C1-4C44-900D-EFA2F8A58632}"/>
              </a:ext>
            </a:extLst>
          </p:cNvPr>
          <p:cNvGrpSpPr/>
          <p:nvPr/>
        </p:nvGrpSpPr>
        <p:grpSpPr>
          <a:xfrm>
            <a:off x="2454263" y="3457994"/>
            <a:ext cx="951942" cy="951942"/>
            <a:chOff x="2975584" y="1264963"/>
            <a:chExt cx="1133454" cy="113345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C5C5B5A-26C0-456C-9548-CD38BD722E87}"/>
                </a:ext>
              </a:extLst>
            </p:cNvPr>
            <p:cNvSpPr/>
            <p:nvPr/>
          </p:nvSpPr>
          <p:spPr>
            <a:xfrm>
              <a:off x="3143364" y="1432743"/>
              <a:ext cx="965674" cy="96567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5203FC-CCB7-4A44-BDE0-D504F734CB96}"/>
                </a:ext>
              </a:extLst>
            </p:cNvPr>
            <p:cNvSpPr/>
            <p:nvPr/>
          </p:nvSpPr>
          <p:spPr>
            <a:xfrm>
              <a:off x="2975584" y="1264963"/>
              <a:ext cx="965674" cy="965674"/>
            </a:xfrm>
            <a:prstGeom prst="ellipse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11FB76-053F-428C-8613-20D8D65730A1}"/>
              </a:ext>
            </a:extLst>
          </p:cNvPr>
          <p:cNvGrpSpPr/>
          <p:nvPr/>
        </p:nvGrpSpPr>
        <p:grpSpPr>
          <a:xfrm>
            <a:off x="5348878" y="4143722"/>
            <a:ext cx="1293715" cy="954579"/>
            <a:chOff x="3940755" y="1426635"/>
            <a:chExt cx="1540395" cy="113659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7D2162-7678-4E71-BA21-EBA90CAEA759}"/>
                </a:ext>
              </a:extLst>
            </p:cNvPr>
            <p:cNvSpPr/>
            <p:nvPr/>
          </p:nvSpPr>
          <p:spPr>
            <a:xfrm>
              <a:off x="4111675" y="1597555"/>
              <a:ext cx="1369475" cy="965674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0831B7-F151-4C0C-AEC1-BFCD5C5DCFE9}"/>
                </a:ext>
              </a:extLst>
            </p:cNvPr>
            <p:cNvSpPr/>
            <p:nvPr/>
          </p:nvSpPr>
          <p:spPr>
            <a:xfrm>
              <a:off x="3940755" y="1426635"/>
              <a:ext cx="1369475" cy="965674"/>
            </a:xfrm>
            <a:prstGeom prst="rect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97A733-C225-4C9E-9387-D22A47806C6C}"/>
              </a:ext>
            </a:extLst>
          </p:cNvPr>
          <p:cNvGrpSpPr/>
          <p:nvPr/>
        </p:nvGrpSpPr>
        <p:grpSpPr>
          <a:xfrm>
            <a:off x="2914826" y="4510698"/>
            <a:ext cx="1294246" cy="954216"/>
            <a:chOff x="3940771" y="1426635"/>
            <a:chExt cx="1541027" cy="1136162"/>
          </a:xfrm>
        </p:grpSpPr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9EB33457-D78E-4AE5-A895-AFFC493871B5}"/>
                </a:ext>
              </a:extLst>
            </p:cNvPr>
            <p:cNvSpPr/>
            <p:nvPr/>
          </p:nvSpPr>
          <p:spPr>
            <a:xfrm>
              <a:off x="4112357" y="1597123"/>
              <a:ext cx="1369441" cy="965674"/>
            </a:xfrm>
            <a:prstGeom prst="trapezoi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CFC8F8B4-C799-4347-81A5-019E2EE90070}"/>
                </a:ext>
              </a:extLst>
            </p:cNvPr>
            <p:cNvSpPr/>
            <p:nvPr/>
          </p:nvSpPr>
          <p:spPr>
            <a:xfrm>
              <a:off x="3940771" y="1426635"/>
              <a:ext cx="1369441" cy="965674"/>
            </a:xfrm>
            <a:prstGeom prst="trapezoid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94DF5-54A0-4BF0-85D6-EFA410A66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2870"/>
          <a:stretch/>
        </p:blipFill>
        <p:spPr>
          <a:xfrm>
            <a:off x="755648" y="1331304"/>
            <a:ext cx="7632697" cy="47615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535294-5EDB-4A0C-8ED1-0C15B3EE45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b="20180"/>
          <a:stretch/>
        </p:blipFill>
        <p:spPr>
          <a:xfrm>
            <a:off x="755650" y="2108701"/>
            <a:ext cx="7529570" cy="398412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3761954" y="702863"/>
            <a:ext cx="1141417" cy="355276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897665-C32A-44EB-911A-50CDD01D9035}"/>
              </a:ext>
            </a:extLst>
          </p:cNvPr>
          <p:cNvSpPr/>
          <p:nvPr/>
        </p:nvSpPr>
        <p:spPr>
          <a:xfrm>
            <a:off x="445574" y="702863"/>
            <a:ext cx="3321083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Regular and Irregular Polygons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0816AD-8C0F-498A-927F-F78A826900FE}"/>
              </a:ext>
            </a:extLst>
          </p:cNvPr>
          <p:cNvCxnSpPr/>
          <p:nvPr/>
        </p:nvCxnSpPr>
        <p:spPr>
          <a:xfrm>
            <a:off x="3764305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93605B9-A612-4AF8-8892-F37D305FB5CC}"/>
              </a:ext>
            </a:extLst>
          </p:cNvPr>
          <p:cNvSpPr/>
          <p:nvPr/>
        </p:nvSpPr>
        <p:spPr>
          <a:xfrm>
            <a:off x="755648" y="1693357"/>
            <a:ext cx="6161200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ata 8">
            <a:extLst>
              <a:ext uri="{FF2B5EF4-FFF2-40B4-BE49-F238E27FC236}">
                <a16:creationId xmlns:a16="http://schemas.microsoft.com/office/drawing/2014/main" id="{F2660438-16ED-49C1-A389-AACA96BC3742}"/>
              </a:ext>
            </a:extLst>
          </p:cNvPr>
          <p:cNvSpPr/>
          <p:nvPr/>
        </p:nvSpPr>
        <p:spPr>
          <a:xfrm rot="16200000">
            <a:off x="243607" y="1885800"/>
            <a:ext cx="873600" cy="150484"/>
          </a:xfrm>
          <a:prstGeom prst="flowChartInputOutpu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8A54474-FFF0-44BB-A5D3-7AD7E4F9B6CC}"/>
              </a:ext>
            </a:extLst>
          </p:cNvPr>
          <p:cNvSpPr/>
          <p:nvPr/>
        </p:nvSpPr>
        <p:spPr>
          <a:xfrm>
            <a:off x="605164" y="1521237"/>
            <a:ext cx="6693560" cy="698335"/>
          </a:xfrm>
          <a:prstGeom prst="homePlate">
            <a:avLst/>
          </a:prstGeom>
          <a:solidFill>
            <a:srgbClr val="005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Are these 3D shapes correctly placed in the Venn diagram?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7E0F3D-8016-42C7-8367-6226906242D9}"/>
              </a:ext>
            </a:extLst>
          </p:cNvPr>
          <p:cNvGrpSpPr/>
          <p:nvPr/>
        </p:nvGrpSpPr>
        <p:grpSpPr>
          <a:xfrm>
            <a:off x="1656315" y="2658560"/>
            <a:ext cx="5831370" cy="3496577"/>
            <a:chOff x="1656315" y="2658560"/>
            <a:chExt cx="5831370" cy="349657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D24069-D1CC-40CB-AF73-BDF9D3A7009B}"/>
                </a:ext>
              </a:extLst>
            </p:cNvPr>
            <p:cNvSpPr/>
            <p:nvPr/>
          </p:nvSpPr>
          <p:spPr>
            <a:xfrm>
              <a:off x="1656315" y="2658560"/>
              <a:ext cx="5831370" cy="32913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4E8B3EB-B1DB-443E-9B1C-629F65898DD7}"/>
                </a:ext>
              </a:extLst>
            </p:cNvPr>
            <p:cNvSpPr/>
            <p:nvPr/>
          </p:nvSpPr>
          <p:spPr>
            <a:xfrm>
              <a:off x="2130843" y="2878749"/>
              <a:ext cx="2862212" cy="2862212"/>
            </a:xfrm>
            <a:prstGeom prst="ellipse">
              <a:avLst/>
            </a:prstGeom>
            <a:noFill/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770A51B-48C5-4ED1-BC37-6585CF32457E}"/>
                </a:ext>
              </a:extLst>
            </p:cNvPr>
            <p:cNvSpPr/>
            <p:nvPr/>
          </p:nvSpPr>
          <p:spPr>
            <a:xfrm>
              <a:off x="4150944" y="2878749"/>
              <a:ext cx="2862212" cy="2862212"/>
            </a:xfrm>
            <a:prstGeom prst="ellipse">
              <a:avLst/>
            </a:prstGeom>
            <a:noFill/>
            <a:ln w="28575">
              <a:solidFill>
                <a:srgbClr val="005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C193151-8D37-4C5F-8CB3-10D9BEACA9AD}"/>
                </a:ext>
              </a:extLst>
            </p:cNvPr>
            <p:cNvSpPr/>
            <p:nvPr/>
          </p:nvSpPr>
          <p:spPr>
            <a:xfrm>
              <a:off x="2135338" y="3087739"/>
              <a:ext cx="2857717" cy="2862211"/>
            </a:xfrm>
            <a:prstGeom prst="rect">
              <a:avLst/>
            </a:prstGeom>
          </p:spPr>
          <p:txBody>
            <a:bodyPr wrap="square" lIns="0" tIns="72000" rIns="0" bIns="72000">
              <a:prstTxWarp prst="textArchUp">
                <a:avLst>
                  <a:gd name="adj" fmla="val 12299327"/>
                </a:avLst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1400" b="1" dirty="0">
                  <a:latin typeface="Twinkl" pitchFamily="2" charset="0"/>
                </a:rPr>
                <a:t>Irregular Polygon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33206D0-65C5-4A83-9425-1D232B0D7A21}"/>
                </a:ext>
              </a:extLst>
            </p:cNvPr>
            <p:cNvSpPr/>
            <p:nvPr/>
          </p:nvSpPr>
          <p:spPr>
            <a:xfrm>
              <a:off x="4150944" y="3292926"/>
              <a:ext cx="2847473" cy="2862211"/>
            </a:xfrm>
            <a:prstGeom prst="rect">
              <a:avLst/>
            </a:prstGeom>
          </p:spPr>
          <p:txBody>
            <a:bodyPr wrap="square" lIns="0" tIns="72000" rIns="0" bIns="72000">
              <a:prstTxWarp prst="textArchUp">
                <a:avLst>
                  <a:gd name="adj" fmla="val 12299327"/>
                </a:avLst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1400" b="1" dirty="0">
                  <a:latin typeface="Twinkl" pitchFamily="2" charset="0"/>
                </a:rPr>
                <a:t>At Least One Line</a:t>
              </a:r>
              <a:br>
                <a:rPr lang="en-GB" altLang="en-US" sz="1400" b="1" dirty="0">
                  <a:latin typeface="Twinkl" pitchFamily="2" charset="0"/>
                </a:rPr>
              </a:br>
              <a:r>
                <a:rPr lang="en-GB" altLang="en-US" sz="1400" b="1" dirty="0">
                  <a:latin typeface="Twinkl" pitchFamily="2" charset="0"/>
                </a:rPr>
                <a:t>of Symmetry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A01EA21-3C90-4BB4-AC31-08DB780668B8}"/>
              </a:ext>
            </a:extLst>
          </p:cNvPr>
          <p:cNvGrpSpPr/>
          <p:nvPr/>
        </p:nvGrpSpPr>
        <p:grpSpPr>
          <a:xfrm>
            <a:off x="5284568" y="3499908"/>
            <a:ext cx="954579" cy="954579"/>
            <a:chOff x="1646106" y="1436951"/>
            <a:chExt cx="1136594" cy="113659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9B79CB-8BB4-43E5-BA01-CA32405373FC}"/>
                </a:ext>
              </a:extLst>
            </p:cNvPr>
            <p:cNvSpPr/>
            <p:nvPr/>
          </p:nvSpPr>
          <p:spPr>
            <a:xfrm>
              <a:off x="1817026" y="1607871"/>
              <a:ext cx="965674" cy="965674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6A08404-D605-4950-9513-6314EBAA0FBA}"/>
                </a:ext>
              </a:extLst>
            </p:cNvPr>
            <p:cNvSpPr/>
            <p:nvPr/>
          </p:nvSpPr>
          <p:spPr>
            <a:xfrm>
              <a:off x="1646106" y="1436951"/>
              <a:ext cx="965674" cy="965674"/>
            </a:xfrm>
            <a:prstGeom prst="rect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E0D0771-F74F-445E-B29C-7D58DADD8F14}"/>
              </a:ext>
            </a:extLst>
          </p:cNvPr>
          <p:cNvGrpSpPr/>
          <p:nvPr/>
        </p:nvGrpSpPr>
        <p:grpSpPr>
          <a:xfrm>
            <a:off x="5966334" y="3899376"/>
            <a:ext cx="1084344" cy="954579"/>
            <a:chOff x="6378584" y="1432743"/>
            <a:chExt cx="1291102" cy="1136594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5E6A414-8B89-46D8-AAB4-CF8CD73B9B1B}"/>
                </a:ext>
              </a:extLst>
            </p:cNvPr>
            <p:cNvSpPr/>
            <p:nvPr/>
          </p:nvSpPr>
          <p:spPr>
            <a:xfrm>
              <a:off x="6549504" y="1603663"/>
              <a:ext cx="1120182" cy="965674"/>
            </a:xfrm>
            <a:prstGeom prst="triangl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2F046537-1E49-4786-8861-A30E25BFEB7E}"/>
                </a:ext>
              </a:extLst>
            </p:cNvPr>
            <p:cNvSpPr/>
            <p:nvPr/>
          </p:nvSpPr>
          <p:spPr>
            <a:xfrm>
              <a:off x="6378584" y="1432743"/>
              <a:ext cx="1120182" cy="965674"/>
            </a:xfrm>
            <a:prstGeom prst="triangle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B52CA02-83C1-4C44-900D-EFA2F8A58632}"/>
              </a:ext>
            </a:extLst>
          </p:cNvPr>
          <p:cNvGrpSpPr/>
          <p:nvPr/>
        </p:nvGrpSpPr>
        <p:grpSpPr>
          <a:xfrm>
            <a:off x="5253235" y="4707431"/>
            <a:ext cx="951942" cy="951942"/>
            <a:chOff x="2975584" y="1264963"/>
            <a:chExt cx="1133454" cy="113345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C5C5B5A-26C0-456C-9548-CD38BD722E87}"/>
                </a:ext>
              </a:extLst>
            </p:cNvPr>
            <p:cNvSpPr/>
            <p:nvPr/>
          </p:nvSpPr>
          <p:spPr>
            <a:xfrm>
              <a:off x="3143364" y="1432743"/>
              <a:ext cx="965674" cy="96567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45203FC-CCB7-4A44-BDE0-D504F734CB96}"/>
                </a:ext>
              </a:extLst>
            </p:cNvPr>
            <p:cNvSpPr/>
            <p:nvPr/>
          </p:nvSpPr>
          <p:spPr>
            <a:xfrm>
              <a:off x="2975584" y="1264963"/>
              <a:ext cx="965674" cy="965674"/>
            </a:xfrm>
            <a:prstGeom prst="ellipse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311FB76-053F-428C-8613-20D8D65730A1}"/>
              </a:ext>
            </a:extLst>
          </p:cNvPr>
          <p:cNvGrpSpPr/>
          <p:nvPr/>
        </p:nvGrpSpPr>
        <p:grpSpPr>
          <a:xfrm>
            <a:off x="3959476" y="3575027"/>
            <a:ext cx="1293715" cy="954579"/>
            <a:chOff x="3940755" y="1426635"/>
            <a:chExt cx="1540395" cy="113659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07D2162-7678-4E71-BA21-EBA90CAEA759}"/>
                </a:ext>
              </a:extLst>
            </p:cNvPr>
            <p:cNvSpPr/>
            <p:nvPr/>
          </p:nvSpPr>
          <p:spPr>
            <a:xfrm>
              <a:off x="4111675" y="1597555"/>
              <a:ext cx="1369475" cy="965674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F0831B7-F151-4C0C-AEC1-BFCD5C5DCFE9}"/>
                </a:ext>
              </a:extLst>
            </p:cNvPr>
            <p:cNvSpPr/>
            <p:nvPr/>
          </p:nvSpPr>
          <p:spPr>
            <a:xfrm>
              <a:off x="3940755" y="1426635"/>
              <a:ext cx="1369475" cy="965674"/>
            </a:xfrm>
            <a:prstGeom prst="rect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97A733-C225-4C9E-9387-D22A47806C6C}"/>
              </a:ext>
            </a:extLst>
          </p:cNvPr>
          <p:cNvGrpSpPr/>
          <p:nvPr/>
        </p:nvGrpSpPr>
        <p:grpSpPr>
          <a:xfrm>
            <a:off x="4004456" y="4520290"/>
            <a:ext cx="1294246" cy="954216"/>
            <a:chOff x="3940771" y="1426635"/>
            <a:chExt cx="1541027" cy="1136162"/>
          </a:xfrm>
        </p:grpSpPr>
        <p:sp>
          <p:nvSpPr>
            <p:cNvPr id="67" name="Trapezoid 66">
              <a:extLst>
                <a:ext uri="{FF2B5EF4-FFF2-40B4-BE49-F238E27FC236}">
                  <a16:creationId xmlns:a16="http://schemas.microsoft.com/office/drawing/2014/main" id="{9EB33457-D78E-4AE5-A895-AFFC493871B5}"/>
                </a:ext>
              </a:extLst>
            </p:cNvPr>
            <p:cNvSpPr/>
            <p:nvPr/>
          </p:nvSpPr>
          <p:spPr>
            <a:xfrm>
              <a:off x="4112357" y="1597123"/>
              <a:ext cx="1369441" cy="965674"/>
            </a:xfrm>
            <a:prstGeom prst="trapezoi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apezoid 67">
              <a:extLst>
                <a:ext uri="{FF2B5EF4-FFF2-40B4-BE49-F238E27FC236}">
                  <a16:creationId xmlns:a16="http://schemas.microsoft.com/office/drawing/2014/main" id="{CFC8F8B4-C799-4347-81A5-019E2EE90070}"/>
                </a:ext>
              </a:extLst>
            </p:cNvPr>
            <p:cNvSpPr/>
            <p:nvPr/>
          </p:nvSpPr>
          <p:spPr>
            <a:xfrm>
              <a:off x="3940771" y="1426635"/>
              <a:ext cx="1369441" cy="965674"/>
            </a:xfrm>
            <a:prstGeom prst="trapezoid">
              <a:avLst/>
            </a:prstGeom>
            <a:solidFill>
              <a:srgbClr val="00529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655805" y="2314832"/>
            <a:ext cx="5832390" cy="343728"/>
          </a:xfrm>
          <a:prstGeom prst="rect">
            <a:avLst/>
          </a:prstGeom>
          <a:solidFill>
            <a:srgbClr val="92D050"/>
          </a:solidFill>
          <a:ln w="28575">
            <a:solidFill>
              <a:srgbClr val="005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Answers</a:t>
            </a:r>
            <a:endParaRPr lang="en-GB" b="1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7346D52-CB63-4CA7-B7A7-72AE5B7DCA7F}"/>
              </a:ext>
            </a:extLst>
          </p:cNvPr>
          <p:cNvGrpSpPr/>
          <p:nvPr/>
        </p:nvGrpSpPr>
        <p:grpSpPr>
          <a:xfrm>
            <a:off x="886884" y="3974844"/>
            <a:ext cx="2702746" cy="894718"/>
            <a:chOff x="886884" y="3843442"/>
            <a:chExt cx="2353358" cy="894716"/>
          </a:xfrm>
        </p:grpSpPr>
        <p:sp>
          <p:nvSpPr>
            <p:cNvPr id="70" name="Arrow: Chevron 68">
              <a:extLst>
                <a:ext uri="{FF2B5EF4-FFF2-40B4-BE49-F238E27FC236}">
                  <a16:creationId xmlns:a16="http://schemas.microsoft.com/office/drawing/2014/main" id="{99FC3A91-EC90-4AEB-BE66-6BE246CA2A0A}"/>
                </a:ext>
              </a:extLst>
            </p:cNvPr>
            <p:cNvSpPr/>
            <p:nvPr/>
          </p:nvSpPr>
          <p:spPr>
            <a:xfrm>
              <a:off x="1030433" y="3994078"/>
              <a:ext cx="2209809" cy="744080"/>
            </a:xfrm>
            <a:prstGeom prst="chevron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AC3B4E3-E297-4CDC-8EA1-391F57EC07B1}"/>
                </a:ext>
              </a:extLst>
            </p:cNvPr>
            <p:cNvGrpSpPr/>
            <p:nvPr/>
          </p:nvGrpSpPr>
          <p:grpSpPr>
            <a:xfrm flipH="1">
              <a:off x="886884" y="3843442"/>
              <a:ext cx="2209809" cy="744080"/>
              <a:chOff x="1675707" y="313388"/>
              <a:chExt cx="1860200" cy="744080"/>
            </a:xfrm>
            <a:solidFill>
              <a:srgbClr val="00B0F0"/>
            </a:solidFill>
          </p:grpSpPr>
          <p:sp>
            <p:nvSpPr>
              <p:cNvPr id="72" name="Arrow: Chevron 70">
                <a:extLst>
                  <a:ext uri="{FF2B5EF4-FFF2-40B4-BE49-F238E27FC236}">
                    <a16:creationId xmlns:a16="http://schemas.microsoft.com/office/drawing/2014/main" id="{408CD79C-831E-4240-A835-65E222F0F66D}"/>
                  </a:ext>
                </a:extLst>
              </p:cNvPr>
              <p:cNvSpPr/>
              <p:nvPr/>
            </p:nvSpPr>
            <p:spPr>
              <a:xfrm flipH="1">
                <a:off x="1675707" y="313388"/>
                <a:ext cx="1860200" cy="744080"/>
              </a:xfrm>
              <a:prstGeom prst="chevron">
                <a:avLst/>
              </a:prstGeom>
              <a:solidFill>
                <a:srgbClr val="00529C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Arrow: Chevron 4">
                <a:extLst>
                  <a:ext uri="{FF2B5EF4-FFF2-40B4-BE49-F238E27FC236}">
                    <a16:creationId xmlns:a16="http://schemas.microsoft.com/office/drawing/2014/main" id="{2199193E-A5D4-472B-A357-156F2136499C}"/>
                  </a:ext>
                </a:extLst>
              </p:cNvPr>
              <p:cNvSpPr txBox="1"/>
              <p:nvPr/>
            </p:nvSpPr>
            <p:spPr>
              <a:xfrm>
                <a:off x="1996474" y="313388"/>
                <a:ext cx="1211456" cy="744080"/>
              </a:xfrm>
              <a:prstGeom prst="rect">
                <a:avLst/>
              </a:prstGeom>
              <a:solidFill>
                <a:srgbClr val="00529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9" tIns="24003" rIns="24003" bIns="24003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dirty="0">
                    <a:latin typeface="Twinkl" pitchFamily="2" charset="0"/>
                  </a:rPr>
                  <a:t>What 2D shape could go here?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17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364071"/>
            <a:ext cx="7632701" cy="458757"/>
          </a:xfrm>
          <a:prstGeom prst="rect">
            <a:avLst/>
          </a:prstGeom>
          <a:solidFill>
            <a:srgbClr val="C7E8FD"/>
          </a:solidFill>
        </p:spPr>
        <p:txBody>
          <a:bodyPr wrap="square" lIns="72000" tIns="72000" rIns="72000" bIns="108000">
            <a:spAutoFit/>
          </a:bodyPr>
          <a:lstStyle/>
          <a:p>
            <a:pPr algn="ctr"/>
            <a:r>
              <a:rPr lang="en-GB" dirty="0"/>
              <a:t>Dive in by completing your own activity!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F97B3-4361-4004-AB23-B7C982B9F76B}"/>
              </a:ext>
            </a:extLst>
          </p:cNvPr>
          <p:cNvSpPr/>
          <p:nvPr/>
        </p:nvSpPr>
        <p:spPr>
          <a:xfrm>
            <a:off x="445574" y="702863"/>
            <a:ext cx="3321083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Regular and Irregular Polygons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AD5AEE-1430-4A57-B3DD-90F674854AE6}"/>
              </a:ext>
            </a:extLst>
          </p:cNvPr>
          <p:cNvSpPr/>
          <p:nvPr/>
        </p:nvSpPr>
        <p:spPr>
          <a:xfrm>
            <a:off x="4563663" y="1819414"/>
            <a:ext cx="3824688" cy="4273409"/>
          </a:xfrm>
          <a:prstGeom prst="rect">
            <a:avLst/>
          </a:prstGeom>
          <a:solidFill>
            <a:srgbClr val="4E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B1036F-74E9-48CC-8CDF-288B76DF53C6}"/>
              </a:ext>
            </a:extLst>
          </p:cNvPr>
          <p:cNvSpPr/>
          <p:nvPr/>
        </p:nvSpPr>
        <p:spPr>
          <a:xfrm>
            <a:off x="755650" y="1822827"/>
            <a:ext cx="3816349" cy="4269997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8582B7-36ED-473E-8F91-F83C11569B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500" r="27421" b="1"/>
          <a:stretch/>
        </p:blipFill>
        <p:spPr>
          <a:xfrm>
            <a:off x="755650" y="1819415"/>
            <a:ext cx="3818059" cy="4273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8B057A-6522-4681-A010-74100CCD6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27" y="2032605"/>
            <a:ext cx="2722091" cy="3850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719C04-36D9-4A99-93FD-DD89982DC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73" y="2032605"/>
            <a:ext cx="2722091" cy="3850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A1B341-6C27-48BE-8EE5-9411AF33E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19" y="2032605"/>
            <a:ext cx="2722091" cy="3850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3A6884-D4B6-4E71-9DAD-1E47EB91ED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t="1464" r="51909" b="45260"/>
          <a:stretch/>
        </p:blipFill>
        <p:spPr>
          <a:xfrm rot="1582833">
            <a:off x="2658474" y="2928764"/>
            <a:ext cx="817622" cy="13333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1B41F8-5582-4FD3-A4FB-7243967A0F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3912" r="4220" b="54738"/>
          <a:stretch/>
        </p:blipFill>
        <p:spPr>
          <a:xfrm rot="1582833">
            <a:off x="1100636" y="2337827"/>
            <a:ext cx="1616398" cy="1034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B2BE11-11F0-4404-92F3-2BA41C2F41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7862"/>
          <a:stretch/>
        </p:blipFill>
        <p:spPr>
          <a:xfrm>
            <a:off x="755650" y="1819414"/>
            <a:ext cx="3806303" cy="42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628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y PowerPoint Template" id="{07C3EE01-E5B1-42A4-A34A-70E823989ECD}" vid="{575CB227-992E-4677-83FC-F6FD23DBFB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518</TotalTime>
  <Words>247</Words>
  <Application>Microsoft Office PowerPoint</Application>
  <PresentationFormat>On-screen Show (4:3)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Kalam</vt:lpstr>
      <vt:lpstr>Arial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Maurice Stubbs</dc:creator>
  <cp:lastModifiedBy>Jessica Razimbaud</cp:lastModifiedBy>
  <cp:revision>36</cp:revision>
  <dcterms:created xsi:type="dcterms:W3CDTF">2019-04-30T10:18:47Z</dcterms:created>
  <dcterms:modified xsi:type="dcterms:W3CDTF">2020-07-07T16:10:20Z</dcterms:modified>
</cp:coreProperties>
</file>